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79" r:id="rId8"/>
    <p:sldId id="261" r:id="rId9"/>
    <p:sldId id="280" r:id="rId10"/>
    <p:sldId id="282" r:id="rId11"/>
    <p:sldId id="283" r:id="rId12"/>
    <p:sldId id="284" r:id="rId13"/>
    <p:sldId id="262" r:id="rId14"/>
    <p:sldId id="285" r:id="rId15"/>
    <p:sldId id="286" r:id="rId16"/>
    <p:sldId id="287" r:id="rId17"/>
    <p:sldId id="290" r:id="rId18"/>
    <p:sldId id="288" r:id="rId19"/>
    <p:sldId id="289"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4" r:id="rId33"/>
    <p:sldId id="305" r:id="rId34"/>
    <p:sldId id="303" r:id="rId35"/>
    <p:sldId id="306" r:id="rId36"/>
    <p:sldId id="307" r:id="rId37"/>
    <p:sldId id="308" r:id="rId38"/>
    <p:sldId id="309" r:id="rId39"/>
    <p:sldId id="310" r:id="rId40"/>
    <p:sldId id="311" r:id="rId41"/>
    <p:sldId id="312" r:id="rId42"/>
    <p:sldId id="313" r:id="rId43"/>
    <p:sldId id="315" r:id="rId44"/>
    <p:sldId id="314" r:id="rId45"/>
    <p:sldId id="316" r:id="rId46"/>
    <p:sldId id="317" r:id="rId47"/>
    <p:sldId id="318" r:id="rId48"/>
    <p:sldId id="319" r:id="rId49"/>
    <p:sldId id="320" r:id="rId50"/>
    <p:sldId id="321" r:id="rId51"/>
    <p:sldId id="322" r:id="rId52"/>
    <p:sldId id="323" r:id="rId53"/>
    <p:sldId id="324"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93" d="100"/>
          <a:sy n="93" d="100"/>
        </p:scale>
        <p:origin x="-331"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78761-57C2-4B08-965C-787FA71B35FF}"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it-IT"/>
        </a:p>
      </dgm:t>
    </dgm:pt>
    <dgm:pt modelId="{F7E8140B-41D3-4BD5-A21F-2B8663C648CA}">
      <dgm:prSet phldrT="[Testo]"/>
      <dgm:spPr/>
      <dgm:t>
        <a:bodyPr/>
        <a:lstStyle/>
        <a:p>
          <a:r>
            <a:rPr lang="it-IT" b="1" dirty="0" smtClean="0">
              <a:solidFill>
                <a:schemeClr val="tx1"/>
              </a:solidFill>
            </a:rPr>
            <a:t>Giacobini</a:t>
          </a:r>
        </a:p>
        <a:p>
          <a:r>
            <a:rPr lang="it-IT" dirty="0" smtClean="0"/>
            <a:t>Robespierre</a:t>
          </a:r>
        </a:p>
        <a:p>
          <a:r>
            <a:rPr lang="it-IT" dirty="0" smtClean="0"/>
            <a:t>Repubblicani</a:t>
          </a:r>
          <a:endParaRPr lang="it-IT" dirty="0"/>
        </a:p>
      </dgm:t>
    </dgm:pt>
    <dgm:pt modelId="{CB7B57E3-93F1-4EEC-9088-6D9FDD71FD5C}" type="parTrans" cxnId="{7E0AD84A-EB9C-4A90-BDD3-15B59E750EA6}">
      <dgm:prSet/>
      <dgm:spPr/>
      <dgm:t>
        <a:bodyPr/>
        <a:lstStyle/>
        <a:p>
          <a:endParaRPr lang="it-IT"/>
        </a:p>
      </dgm:t>
    </dgm:pt>
    <dgm:pt modelId="{E6373B22-4AAC-4E09-9C08-618C8E02A518}" type="sibTrans" cxnId="{7E0AD84A-EB9C-4A90-BDD3-15B59E750EA6}">
      <dgm:prSet/>
      <dgm:spPr/>
      <dgm:t>
        <a:bodyPr/>
        <a:lstStyle/>
        <a:p>
          <a:endParaRPr lang="it-IT"/>
        </a:p>
      </dgm:t>
    </dgm:pt>
    <dgm:pt modelId="{0686F377-68E2-4240-B1CD-8C0D862356AF}">
      <dgm:prSet phldrT="[Testo]"/>
      <dgm:spPr/>
      <dgm:t>
        <a:bodyPr/>
        <a:lstStyle/>
        <a:p>
          <a:r>
            <a:rPr lang="it-IT" b="1" dirty="0" err="1" smtClean="0">
              <a:solidFill>
                <a:schemeClr val="tx1"/>
              </a:solidFill>
            </a:rPr>
            <a:t>Foglianti</a:t>
          </a:r>
          <a:endParaRPr lang="it-IT" b="1" dirty="0" smtClean="0">
            <a:solidFill>
              <a:schemeClr val="tx1"/>
            </a:solidFill>
          </a:endParaRPr>
        </a:p>
        <a:p>
          <a:r>
            <a:rPr lang="it-IT" dirty="0" smtClean="0"/>
            <a:t>La </a:t>
          </a:r>
          <a:r>
            <a:rPr lang="it-IT" dirty="0" err="1" smtClean="0"/>
            <a:t>Fayette</a:t>
          </a:r>
          <a:endParaRPr lang="it-IT" dirty="0" smtClean="0"/>
        </a:p>
        <a:p>
          <a:r>
            <a:rPr lang="it-IT" dirty="0" smtClean="0"/>
            <a:t>Monarchia costituzionale</a:t>
          </a:r>
          <a:endParaRPr lang="it-IT" dirty="0"/>
        </a:p>
      </dgm:t>
    </dgm:pt>
    <dgm:pt modelId="{AF1FD9EE-9E6A-48F0-92B4-CE474E660CB1}" type="parTrans" cxnId="{C1D2F522-85AC-44A1-8DE7-258D77C0CB2B}">
      <dgm:prSet/>
      <dgm:spPr/>
      <dgm:t>
        <a:bodyPr/>
        <a:lstStyle/>
        <a:p>
          <a:endParaRPr lang="it-IT"/>
        </a:p>
      </dgm:t>
    </dgm:pt>
    <dgm:pt modelId="{47CC153D-4FC6-40CD-9CD9-5B014CD87E98}" type="sibTrans" cxnId="{C1D2F522-85AC-44A1-8DE7-258D77C0CB2B}">
      <dgm:prSet/>
      <dgm:spPr/>
      <dgm:t>
        <a:bodyPr/>
        <a:lstStyle/>
        <a:p>
          <a:endParaRPr lang="it-IT"/>
        </a:p>
      </dgm:t>
    </dgm:pt>
    <dgm:pt modelId="{CCC3355C-6BB7-4C6B-9D0B-50B3BDB18F7B}">
      <dgm:prSet phldrT="[Testo]"/>
      <dgm:spPr/>
      <dgm:t>
        <a:bodyPr/>
        <a:lstStyle/>
        <a:p>
          <a:r>
            <a:rPr lang="it-IT" b="1" dirty="0" err="1" smtClean="0">
              <a:solidFill>
                <a:schemeClr val="tx1"/>
              </a:solidFill>
            </a:rPr>
            <a:t>Cordiglieri</a:t>
          </a:r>
          <a:endParaRPr lang="it-IT" b="1" dirty="0" smtClean="0">
            <a:solidFill>
              <a:schemeClr val="tx1"/>
            </a:solidFill>
          </a:endParaRPr>
        </a:p>
        <a:p>
          <a:r>
            <a:rPr lang="it-IT" dirty="0" smtClean="0"/>
            <a:t>Marat, </a:t>
          </a:r>
          <a:r>
            <a:rPr lang="it-IT" dirty="0" err="1" smtClean="0"/>
            <a:t>Danton</a:t>
          </a:r>
          <a:endParaRPr lang="it-IT" dirty="0" smtClean="0"/>
        </a:p>
        <a:p>
          <a:r>
            <a:rPr lang="it-IT" dirty="0" smtClean="0"/>
            <a:t>Democrazia radicale</a:t>
          </a:r>
          <a:endParaRPr lang="it-IT" dirty="0"/>
        </a:p>
      </dgm:t>
    </dgm:pt>
    <dgm:pt modelId="{35634F49-3322-478B-82E7-E9B19357E5B7}" type="parTrans" cxnId="{521AF404-E09F-45F3-8241-17799BF0CBB1}">
      <dgm:prSet/>
      <dgm:spPr/>
      <dgm:t>
        <a:bodyPr/>
        <a:lstStyle/>
        <a:p>
          <a:endParaRPr lang="it-IT"/>
        </a:p>
      </dgm:t>
    </dgm:pt>
    <dgm:pt modelId="{592CF756-6BA4-4DB8-B8A1-EC10DCE87282}" type="sibTrans" cxnId="{521AF404-E09F-45F3-8241-17799BF0CBB1}">
      <dgm:prSet/>
      <dgm:spPr/>
      <dgm:t>
        <a:bodyPr/>
        <a:lstStyle/>
        <a:p>
          <a:endParaRPr lang="it-IT"/>
        </a:p>
      </dgm:t>
    </dgm:pt>
    <dgm:pt modelId="{F7D81996-C21C-49DD-8753-2035A1064F27}" type="pres">
      <dgm:prSet presAssocID="{19178761-57C2-4B08-965C-787FA71B35FF}" presName="Name0" presStyleCnt="0">
        <dgm:presLayoutVars>
          <dgm:dir/>
          <dgm:resizeHandles val="exact"/>
        </dgm:presLayoutVars>
      </dgm:prSet>
      <dgm:spPr/>
      <dgm:t>
        <a:bodyPr/>
        <a:lstStyle/>
        <a:p>
          <a:endParaRPr lang="it-IT"/>
        </a:p>
      </dgm:t>
    </dgm:pt>
    <dgm:pt modelId="{520650C8-49EB-472D-9DF9-93DE125820A5}" type="pres">
      <dgm:prSet presAssocID="{19178761-57C2-4B08-965C-787FA71B35FF}" presName="bkgdShp" presStyleLbl="alignAccFollowNode1" presStyleIdx="0" presStyleCnt="1"/>
      <dgm:spPr/>
    </dgm:pt>
    <dgm:pt modelId="{67CB872B-AAC2-4A89-AA28-7A4F029369FB}" type="pres">
      <dgm:prSet presAssocID="{19178761-57C2-4B08-965C-787FA71B35FF}" presName="linComp" presStyleCnt="0"/>
      <dgm:spPr/>
    </dgm:pt>
    <dgm:pt modelId="{BFDF0579-A459-4DF9-9ED3-DAB7BA549C59}" type="pres">
      <dgm:prSet presAssocID="{F7E8140B-41D3-4BD5-A21F-2B8663C648CA}" presName="compNode" presStyleCnt="0"/>
      <dgm:spPr/>
    </dgm:pt>
    <dgm:pt modelId="{26C4C777-D0CE-40C7-B392-0B124187BE33}" type="pres">
      <dgm:prSet presAssocID="{F7E8140B-41D3-4BD5-A21F-2B8663C648CA}" presName="node" presStyleLbl="node1" presStyleIdx="0" presStyleCnt="3">
        <dgm:presLayoutVars>
          <dgm:bulletEnabled val="1"/>
        </dgm:presLayoutVars>
      </dgm:prSet>
      <dgm:spPr/>
      <dgm:t>
        <a:bodyPr/>
        <a:lstStyle/>
        <a:p>
          <a:endParaRPr lang="it-IT"/>
        </a:p>
      </dgm:t>
    </dgm:pt>
    <dgm:pt modelId="{BCAFCB8E-BC8F-45CC-A540-D811155D78BF}" type="pres">
      <dgm:prSet presAssocID="{F7E8140B-41D3-4BD5-A21F-2B8663C648CA}" presName="invisiNode" presStyleLbl="node1" presStyleIdx="0" presStyleCnt="3"/>
      <dgm:spPr/>
    </dgm:pt>
    <dgm:pt modelId="{DDC5E1BD-53DA-4A25-A3CC-BFD2343D705C}" type="pres">
      <dgm:prSet presAssocID="{F7E8140B-41D3-4BD5-A21F-2B8663C648CA}" presName="imagNode" presStyleLbl="fgImgPlace1" presStyleIdx="0" presStyleCnt="3" custScaleX="44297" custScaleY="92339"/>
      <dgm:spPr>
        <a:blipFill rotWithShape="0">
          <a:blip xmlns:r="http://schemas.openxmlformats.org/officeDocument/2006/relationships" r:embed="rId1"/>
          <a:stretch>
            <a:fillRect/>
          </a:stretch>
        </a:blipFill>
      </dgm:spPr>
    </dgm:pt>
    <dgm:pt modelId="{8D165136-15AF-478E-840F-9B2758867DB8}" type="pres">
      <dgm:prSet presAssocID="{E6373B22-4AAC-4E09-9C08-618C8E02A518}" presName="sibTrans" presStyleLbl="sibTrans2D1" presStyleIdx="0" presStyleCnt="0"/>
      <dgm:spPr/>
      <dgm:t>
        <a:bodyPr/>
        <a:lstStyle/>
        <a:p>
          <a:endParaRPr lang="it-IT"/>
        </a:p>
      </dgm:t>
    </dgm:pt>
    <dgm:pt modelId="{28B964AA-9335-4DEF-9911-0B6D9358BA20}" type="pres">
      <dgm:prSet presAssocID="{0686F377-68E2-4240-B1CD-8C0D862356AF}" presName="compNode" presStyleCnt="0"/>
      <dgm:spPr/>
    </dgm:pt>
    <dgm:pt modelId="{4BF86A51-9A3B-4887-82A3-CE6B3C1638B2}" type="pres">
      <dgm:prSet presAssocID="{0686F377-68E2-4240-B1CD-8C0D862356AF}" presName="node" presStyleLbl="node1" presStyleIdx="1" presStyleCnt="3">
        <dgm:presLayoutVars>
          <dgm:bulletEnabled val="1"/>
        </dgm:presLayoutVars>
      </dgm:prSet>
      <dgm:spPr/>
      <dgm:t>
        <a:bodyPr/>
        <a:lstStyle/>
        <a:p>
          <a:endParaRPr lang="it-IT"/>
        </a:p>
      </dgm:t>
    </dgm:pt>
    <dgm:pt modelId="{559BE60C-D9B0-42D3-AFB2-63093AE1F97F}" type="pres">
      <dgm:prSet presAssocID="{0686F377-68E2-4240-B1CD-8C0D862356AF}" presName="invisiNode" presStyleLbl="node1" presStyleIdx="1" presStyleCnt="3"/>
      <dgm:spPr/>
    </dgm:pt>
    <dgm:pt modelId="{6BE7C9C6-1363-4DC7-9AB9-54D9F689CAD3}" type="pres">
      <dgm:prSet presAssocID="{0686F377-68E2-4240-B1CD-8C0D862356AF}" presName="imagNode" presStyleLbl="fgImgPlace1" presStyleIdx="1" presStyleCnt="3" custScaleX="49417" custScaleY="92339"/>
      <dgm:spPr>
        <a:blipFill rotWithShape="0">
          <a:blip xmlns:r="http://schemas.openxmlformats.org/officeDocument/2006/relationships" r:embed="rId2"/>
          <a:stretch>
            <a:fillRect/>
          </a:stretch>
        </a:blipFill>
      </dgm:spPr>
    </dgm:pt>
    <dgm:pt modelId="{BB62C84C-5D8D-4507-AB8A-1F0C5CE65BB7}" type="pres">
      <dgm:prSet presAssocID="{47CC153D-4FC6-40CD-9CD9-5B014CD87E98}" presName="sibTrans" presStyleLbl="sibTrans2D1" presStyleIdx="0" presStyleCnt="0"/>
      <dgm:spPr/>
      <dgm:t>
        <a:bodyPr/>
        <a:lstStyle/>
        <a:p>
          <a:endParaRPr lang="it-IT"/>
        </a:p>
      </dgm:t>
    </dgm:pt>
    <dgm:pt modelId="{31A4F8A8-D2F0-411A-AD4B-5232DAF0A0B5}" type="pres">
      <dgm:prSet presAssocID="{CCC3355C-6BB7-4C6B-9D0B-50B3BDB18F7B}" presName="compNode" presStyleCnt="0"/>
      <dgm:spPr/>
    </dgm:pt>
    <dgm:pt modelId="{18160D1C-11CC-41B6-897C-DC135FF7A7A7}" type="pres">
      <dgm:prSet presAssocID="{CCC3355C-6BB7-4C6B-9D0B-50B3BDB18F7B}" presName="node" presStyleLbl="node1" presStyleIdx="2" presStyleCnt="3">
        <dgm:presLayoutVars>
          <dgm:bulletEnabled val="1"/>
        </dgm:presLayoutVars>
      </dgm:prSet>
      <dgm:spPr/>
      <dgm:t>
        <a:bodyPr/>
        <a:lstStyle/>
        <a:p>
          <a:endParaRPr lang="it-IT"/>
        </a:p>
      </dgm:t>
    </dgm:pt>
    <dgm:pt modelId="{971915D6-C30A-407D-B025-BE4575B7E2E8}" type="pres">
      <dgm:prSet presAssocID="{CCC3355C-6BB7-4C6B-9D0B-50B3BDB18F7B}" presName="invisiNode" presStyleLbl="node1" presStyleIdx="2" presStyleCnt="3"/>
      <dgm:spPr/>
    </dgm:pt>
    <dgm:pt modelId="{D78AF8F8-300D-4D34-8649-FD555B5C6FB4}" type="pres">
      <dgm:prSet presAssocID="{CCC3355C-6BB7-4C6B-9D0B-50B3BDB18F7B}" presName="imagNode" presStyleLbl="fgImgPlace1" presStyleIdx="2" presStyleCnt="3" custScaleX="55278" custScaleY="115209"/>
      <dgm:spPr>
        <a:blipFill rotWithShape="0">
          <a:blip xmlns:r="http://schemas.openxmlformats.org/officeDocument/2006/relationships" r:embed="rId3"/>
          <a:stretch>
            <a:fillRect/>
          </a:stretch>
        </a:blipFill>
      </dgm:spPr>
    </dgm:pt>
  </dgm:ptLst>
  <dgm:cxnLst>
    <dgm:cxn modelId="{521AF404-E09F-45F3-8241-17799BF0CBB1}" srcId="{19178761-57C2-4B08-965C-787FA71B35FF}" destId="{CCC3355C-6BB7-4C6B-9D0B-50B3BDB18F7B}" srcOrd="2" destOrd="0" parTransId="{35634F49-3322-478B-82E7-E9B19357E5B7}" sibTransId="{592CF756-6BA4-4DB8-B8A1-EC10DCE87282}"/>
    <dgm:cxn modelId="{7E0AD84A-EB9C-4A90-BDD3-15B59E750EA6}" srcId="{19178761-57C2-4B08-965C-787FA71B35FF}" destId="{F7E8140B-41D3-4BD5-A21F-2B8663C648CA}" srcOrd="0" destOrd="0" parTransId="{CB7B57E3-93F1-4EEC-9088-6D9FDD71FD5C}" sibTransId="{E6373B22-4AAC-4E09-9C08-618C8E02A518}"/>
    <dgm:cxn modelId="{C1D2F522-85AC-44A1-8DE7-258D77C0CB2B}" srcId="{19178761-57C2-4B08-965C-787FA71B35FF}" destId="{0686F377-68E2-4240-B1CD-8C0D862356AF}" srcOrd="1" destOrd="0" parTransId="{AF1FD9EE-9E6A-48F0-92B4-CE474E660CB1}" sibTransId="{47CC153D-4FC6-40CD-9CD9-5B014CD87E98}"/>
    <dgm:cxn modelId="{C505EA27-4B96-4BCA-8021-D76875799E99}" type="presOf" srcId="{19178761-57C2-4B08-965C-787FA71B35FF}" destId="{F7D81996-C21C-49DD-8753-2035A1064F27}" srcOrd="0" destOrd="0" presId="urn:microsoft.com/office/officeart/2005/8/layout/pList2"/>
    <dgm:cxn modelId="{9520F0B4-DA20-4209-B26A-EB20174BA5FD}" type="presOf" srcId="{F7E8140B-41D3-4BD5-A21F-2B8663C648CA}" destId="{26C4C777-D0CE-40C7-B392-0B124187BE33}" srcOrd="0" destOrd="0" presId="urn:microsoft.com/office/officeart/2005/8/layout/pList2"/>
    <dgm:cxn modelId="{8EA80E92-64F6-478E-BEDB-6D65B01864BB}" type="presOf" srcId="{CCC3355C-6BB7-4C6B-9D0B-50B3BDB18F7B}" destId="{18160D1C-11CC-41B6-897C-DC135FF7A7A7}" srcOrd="0" destOrd="0" presId="urn:microsoft.com/office/officeart/2005/8/layout/pList2"/>
    <dgm:cxn modelId="{A47AF155-0867-4471-BEB4-E229BF794033}" type="presOf" srcId="{0686F377-68E2-4240-B1CD-8C0D862356AF}" destId="{4BF86A51-9A3B-4887-82A3-CE6B3C1638B2}" srcOrd="0" destOrd="0" presId="urn:microsoft.com/office/officeart/2005/8/layout/pList2"/>
    <dgm:cxn modelId="{5C4D7772-4D98-4B5C-9FD2-30DFBC624B1B}" type="presOf" srcId="{E6373B22-4AAC-4E09-9C08-618C8E02A518}" destId="{8D165136-15AF-478E-840F-9B2758867DB8}" srcOrd="0" destOrd="0" presId="urn:microsoft.com/office/officeart/2005/8/layout/pList2"/>
    <dgm:cxn modelId="{2F68E35E-0003-4B83-ACF4-B0B0F9217B1B}" type="presOf" srcId="{47CC153D-4FC6-40CD-9CD9-5B014CD87E98}" destId="{BB62C84C-5D8D-4507-AB8A-1F0C5CE65BB7}" srcOrd="0" destOrd="0" presId="urn:microsoft.com/office/officeart/2005/8/layout/pList2"/>
    <dgm:cxn modelId="{34C6E3DB-68AA-4682-B7CA-5110216B0D50}" type="presParOf" srcId="{F7D81996-C21C-49DD-8753-2035A1064F27}" destId="{520650C8-49EB-472D-9DF9-93DE125820A5}" srcOrd="0" destOrd="0" presId="urn:microsoft.com/office/officeart/2005/8/layout/pList2"/>
    <dgm:cxn modelId="{10E73B0E-D7BE-4A15-9591-98F7BEE6296B}" type="presParOf" srcId="{F7D81996-C21C-49DD-8753-2035A1064F27}" destId="{67CB872B-AAC2-4A89-AA28-7A4F029369FB}" srcOrd="1" destOrd="0" presId="urn:microsoft.com/office/officeart/2005/8/layout/pList2"/>
    <dgm:cxn modelId="{2D2FC091-3F7C-491D-8D4F-24306E094023}" type="presParOf" srcId="{67CB872B-AAC2-4A89-AA28-7A4F029369FB}" destId="{BFDF0579-A459-4DF9-9ED3-DAB7BA549C59}" srcOrd="0" destOrd="0" presId="urn:microsoft.com/office/officeart/2005/8/layout/pList2"/>
    <dgm:cxn modelId="{A7E04F9F-4115-4878-B435-F333E2FCA882}" type="presParOf" srcId="{BFDF0579-A459-4DF9-9ED3-DAB7BA549C59}" destId="{26C4C777-D0CE-40C7-B392-0B124187BE33}" srcOrd="0" destOrd="0" presId="urn:microsoft.com/office/officeart/2005/8/layout/pList2"/>
    <dgm:cxn modelId="{26708B0E-67F4-49EF-8887-4A54B63600CE}" type="presParOf" srcId="{BFDF0579-A459-4DF9-9ED3-DAB7BA549C59}" destId="{BCAFCB8E-BC8F-45CC-A540-D811155D78BF}" srcOrd="1" destOrd="0" presId="urn:microsoft.com/office/officeart/2005/8/layout/pList2"/>
    <dgm:cxn modelId="{87BDF4D3-1CD2-4A81-89E4-1FA2D3D21DF7}" type="presParOf" srcId="{BFDF0579-A459-4DF9-9ED3-DAB7BA549C59}" destId="{DDC5E1BD-53DA-4A25-A3CC-BFD2343D705C}" srcOrd="2" destOrd="0" presId="urn:microsoft.com/office/officeart/2005/8/layout/pList2"/>
    <dgm:cxn modelId="{D7F3302D-C925-4B1E-A367-ACDC8B905CBD}" type="presParOf" srcId="{67CB872B-AAC2-4A89-AA28-7A4F029369FB}" destId="{8D165136-15AF-478E-840F-9B2758867DB8}" srcOrd="1" destOrd="0" presId="urn:microsoft.com/office/officeart/2005/8/layout/pList2"/>
    <dgm:cxn modelId="{B9545D6A-DFB0-4491-ACD3-EA2487F51F5A}" type="presParOf" srcId="{67CB872B-AAC2-4A89-AA28-7A4F029369FB}" destId="{28B964AA-9335-4DEF-9911-0B6D9358BA20}" srcOrd="2" destOrd="0" presId="urn:microsoft.com/office/officeart/2005/8/layout/pList2"/>
    <dgm:cxn modelId="{A1185040-9DEF-46DE-91CE-BDDEE5C63513}" type="presParOf" srcId="{28B964AA-9335-4DEF-9911-0B6D9358BA20}" destId="{4BF86A51-9A3B-4887-82A3-CE6B3C1638B2}" srcOrd="0" destOrd="0" presId="urn:microsoft.com/office/officeart/2005/8/layout/pList2"/>
    <dgm:cxn modelId="{3B97D84C-4F3B-4C3B-943A-4E681814197B}" type="presParOf" srcId="{28B964AA-9335-4DEF-9911-0B6D9358BA20}" destId="{559BE60C-D9B0-42D3-AFB2-63093AE1F97F}" srcOrd="1" destOrd="0" presId="urn:microsoft.com/office/officeart/2005/8/layout/pList2"/>
    <dgm:cxn modelId="{91BDF4CB-B6FD-420F-ADF8-836B04D8B965}" type="presParOf" srcId="{28B964AA-9335-4DEF-9911-0B6D9358BA20}" destId="{6BE7C9C6-1363-4DC7-9AB9-54D9F689CAD3}" srcOrd="2" destOrd="0" presId="urn:microsoft.com/office/officeart/2005/8/layout/pList2"/>
    <dgm:cxn modelId="{69C92DF5-3376-4095-9F69-2D491EEF70C6}" type="presParOf" srcId="{67CB872B-AAC2-4A89-AA28-7A4F029369FB}" destId="{BB62C84C-5D8D-4507-AB8A-1F0C5CE65BB7}" srcOrd="3" destOrd="0" presId="urn:microsoft.com/office/officeart/2005/8/layout/pList2"/>
    <dgm:cxn modelId="{F484C957-5A3D-4377-B983-50A661876C86}" type="presParOf" srcId="{67CB872B-AAC2-4A89-AA28-7A4F029369FB}" destId="{31A4F8A8-D2F0-411A-AD4B-5232DAF0A0B5}" srcOrd="4" destOrd="0" presId="urn:microsoft.com/office/officeart/2005/8/layout/pList2"/>
    <dgm:cxn modelId="{1ECAFCDE-18E5-4609-8892-6B18B99D697C}" type="presParOf" srcId="{31A4F8A8-D2F0-411A-AD4B-5232DAF0A0B5}" destId="{18160D1C-11CC-41B6-897C-DC135FF7A7A7}" srcOrd="0" destOrd="0" presId="urn:microsoft.com/office/officeart/2005/8/layout/pList2"/>
    <dgm:cxn modelId="{E980312B-B061-4376-9D47-63EDC51539A5}" type="presParOf" srcId="{31A4F8A8-D2F0-411A-AD4B-5232DAF0A0B5}" destId="{971915D6-C30A-407D-B025-BE4575B7E2E8}" srcOrd="1" destOrd="0" presId="urn:microsoft.com/office/officeart/2005/8/layout/pList2"/>
    <dgm:cxn modelId="{AEFC2D72-0657-4594-9DF0-649E326337FC}" type="presParOf" srcId="{31A4F8A8-D2F0-411A-AD4B-5232DAF0A0B5}" destId="{D78AF8F8-300D-4D34-8649-FD555B5C6FB4}"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0650C8-49EB-472D-9DF9-93DE125820A5}">
      <dsp:nvSpPr>
        <dsp:cNvPr id="0" name=""/>
        <dsp:cNvSpPr/>
      </dsp:nvSpPr>
      <dsp:spPr>
        <a:xfrm>
          <a:off x="0" y="0"/>
          <a:ext cx="8858312" cy="1703796"/>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5E1BD-53DA-4A25-A3CC-BFD2343D705C}">
      <dsp:nvSpPr>
        <dsp:cNvPr id="0" name=""/>
        <dsp:cNvSpPr/>
      </dsp:nvSpPr>
      <dsp:spPr>
        <a:xfrm>
          <a:off x="990481" y="275033"/>
          <a:ext cx="1152665" cy="115373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4C777-D0CE-40C7-B392-0B124187BE33}">
      <dsp:nvSpPr>
        <dsp:cNvPr id="0" name=""/>
        <dsp:cNvSpPr/>
      </dsp:nvSpPr>
      <dsp:spPr>
        <a:xfrm rot="10800000">
          <a:off x="265749" y="1703796"/>
          <a:ext cx="2602129" cy="2082417"/>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it-IT" sz="2400" b="1" kern="1200" dirty="0" smtClean="0">
              <a:solidFill>
                <a:schemeClr val="tx1"/>
              </a:solidFill>
            </a:rPr>
            <a:t>Giacobini</a:t>
          </a:r>
        </a:p>
        <a:p>
          <a:pPr lvl="0" algn="ctr" defTabSz="1066800">
            <a:lnSpc>
              <a:spcPct val="90000"/>
            </a:lnSpc>
            <a:spcBef>
              <a:spcPct val="0"/>
            </a:spcBef>
            <a:spcAft>
              <a:spcPct val="35000"/>
            </a:spcAft>
          </a:pPr>
          <a:r>
            <a:rPr lang="it-IT" sz="2400" kern="1200" dirty="0" smtClean="0"/>
            <a:t>Robespierre</a:t>
          </a:r>
        </a:p>
        <a:p>
          <a:pPr lvl="0" algn="ctr" defTabSz="1066800">
            <a:lnSpc>
              <a:spcPct val="90000"/>
            </a:lnSpc>
            <a:spcBef>
              <a:spcPct val="0"/>
            </a:spcBef>
            <a:spcAft>
              <a:spcPct val="35000"/>
            </a:spcAft>
          </a:pPr>
          <a:r>
            <a:rPr lang="it-IT" sz="2400" kern="1200" dirty="0" smtClean="0"/>
            <a:t>Repubblicani</a:t>
          </a:r>
          <a:endParaRPr lang="it-IT" sz="2400" kern="1200" dirty="0"/>
        </a:p>
      </dsp:txBody>
      <dsp:txXfrm rot="10800000">
        <a:off x="265749" y="1703796"/>
        <a:ext cx="2602129" cy="2082417"/>
      </dsp:txXfrm>
    </dsp:sp>
    <dsp:sp modelId="{6BE7C9C6-1363-4DC7-9AB9-54D9F689CAD3}">
      <dsp:nvSpPr>
        <dsp:cNvPr id="0" name=""/>
        <dsp:cNvSpPr/>
      </dsp:nvSpPr>
      <dsp:spPr>
        <a:xfrm>
          <a:off x="3786208" y="275033"/>
          <a:ext cx="1285894" cy="115373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86A51-9A3B-4887-82A3-CE6B3C1638B2}">
      <dsp:nvSpPr>
        <dsp:cNvPr id="0" name=""/>
        <dsp:cNvSpPr/>
      </dsp:nvSpPr>
      <dsp:spPr>
        <a:xfrm rot="10800000">
          <a:off x="3128091" y="1703796"/>
          <a:ext cx="2602129" cy="2082417"/>
        </a:xfrm>
        <a:prstGeom prst="round2SameRect">
          <a:avLst>
            <a:gd name="adj1" fmla="val 10500"/>
            <a:gd name="adj2" fmla="val 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it-IT" sz="2400" b="1" kern="1200" dirty="0" err="1" smtClean="0">
              <a:solidFill>
                <a:schemeClr val="tx1"/>
              </a:solidFill>
            </a:rPr>
            <a:t>Foglianti</a:t>
          </a:r>
          <a:endParaRPr lang="it-IT" sz="2400" b="1" kern="1200" dirty="0" smtClean="0">
            <a:solidFill>
              <a:schemeClr val="tx1"/>
            </a:solidFill>
          </a:endParaRPr>
        </a:p>
        <a:p>
          <a:pPr lvl="0" algn="ctr" defTabSz="1066800">
            <a:lnSpc>
              <a:spcPct val="90000"/>
            </a:lnSpc>
            <a:spcBef>
              <a:spcPct val="0"/>
            </a:spcBef>
            <a:spcAft>
              <a:spcPct val="35000"/>
            </a:spcAft>
          </a:pPr>
          <a:r>
            <a:rPr lang="it-IT" sz="2400" kern="1200" dirty="0" smtClean="0"/>
            <a:t>La </a:t>
          </a:r>
          <a:r>
            <a:rPr lang="it-IT" sz="2400" kern="1200" dirty="0" err="1" smtClean="0"/>
            <a:t>Fayette</a:t>
          </a:r>
          <a:endParaRPr lang="it-IT" sz="2400" kern="1200" dirty="0" smtClean="0"/>
        </a:p>
        <a:p>
          <a:pPr lvl="0" algn="ctr" defTabSz="1066800">
            <a:lnSpc>
              <a:spcPct val="90000"/>
            </a:lnSpc>
            <a:spcBef>
              <a:spcPct val="0"/>
            </a:spcBef>
            <a:spcAft>
              <a:spcPct val="35000"/>
            </a:spcAft>
          </a:pPr>
          <a:r>
            <a:rPr lang="it-IT" sz="2400" kern="1200" dirty="0" smtClean="0"/>
            <a:t>Monarchia costituzionale</a:t>
          </a:r>
          <a:endParaRPr lang="it-IT" sz="2400" kern="1200" dirty="0"/>
        </a:p>
      </dsp:txBody>
      <dsp:txXfrm rot="10800000">
        <a:off x="3128091" y="1703796"/>
        <a:ext cx="2602129" cy="2082417"/>
      </dsp:txXfrm>
    </dsp:sp>
    <dsp:sp modelId="{D78AF8F8-300D-4D34-8649-FD555B5C6FB4}">
      <dsp:nvSpPr>
        <dsp:cNvPr id="0" name=""/>
        <dsp:cNvSpPr/>
      </dsp:nvSpPr>
      <dsp:spPr>
        <a:xfrm>
          <a:off x="6572295" y="132158"/>
          <a:ext cx="1438404" cy="143947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60D1C-11CC-41B6-897C-DC135FF7A7A7}">
      <dsp:nvSpPr>
        <dsp:cNvPr id="0" name=""/>
        <dsp:cNvSpPr/>
      </dsp:nvSpPr>
      <dsp:spPr>
        <a:xfrm rot="10800000">
          <a:off x="5990433" y="1703796"/>
          <a:ext cx="2602129" cy="2082417"/>
        </a:xfrm>
        <a:prstGeom prst="round2SameRect">
          <a:avLst>
            <a:gd name="adj1" fmla="val 10500"/>
            <a:gd name="adj2" fmla="val 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it-IT" sz="2400" b="1" kern="1200" dirty="0" err="1" smtClean="0">
              <a:solidFill>
                <a:schemeClr val="tx1"/>
              </a:solidFill>
            </a:rPr>
            <a:t>Cordiglieri</a:t>
          </a:r>
          <a:endParaRPr lang="it-IT" sz="2400" b="1" kern="1200" dirty="0" smtClean="0">
            <a:solidFill>
              <a:schemeClr val="tx1"/>
            </a:solidFill>
          </a:endParaRPr>
        </a:p>
        <a:p>
          <a:pPr lvl="0" algn="ctr" defTabSz="1066800">
            <a:lnSpc>
              <a:spcPct val="90000"/>
            </a:lnSpc>
            <a:spcBef>
              <a:spcPct val="0"/>
            </a:spcBef>
            <a:spcAft>
              <a:spcPct val="35000"/>
            </a:spcAft>
          </a:pPr>
          <a:r>
            <a:rPr lang="it-IT" sz="2400" kern="1200" dirty="0" smtClean="0"/>
            <a:t>Marat, </a:t>
          </a:r>
          <a:r>
            <a:rPr lang="it-IT" sz="2400" kern="1200" dirty="0" err="1" smtClean="0"/>
            <a:t>Danton</a:t>
          </a:r>
          <a:endParaRPr lang="it-IT" sz="2400" kern="1200" dirty="0" smtClean="0"/>
        </a:p>
        <a:p>
          <a:pPr lvl="0" algn="ctr" defTabSz="1066800">
            <a:lnSpc>
              <a:spcPct val="90000"/>
            </a:lnSpc>
            <a:spcBef>
              <a:spcPct val="0"/>
            </a:spcBef>
            <a:spcAft>
              <a:spcPct val="35000"/>
            </a:spcAft>
          </a:pPr>
          <a:r>
            <a:rPr lang="it-IT" sz="2400" kern="1200" dirty="0" smtClean="0"/>
            <a:t>Democrazia radicale</a:t>
          </a:r>
          <a:endParaRPr lang="it-IT" sz="2400" kern="1200" dirty="0"/>
        </a:p>
      </dsp:txBody>
      <dsp:txXfrm rot="10800000">
        <a:off x="5990433" y="1703796"/>
        <a:ext cx="2602129" cy="208241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064279-BDFC-49F7-ACC3-CCCAAD61D25C}" type="datetimeFigureOut">
              <a:rPr lang="it-IT" smtClean="0"/>
              <a:pPr/>
              <a:t>06/04/2020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43939B-8403-43AF-88A5-7A19B74329C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64279-BDFC-49F7-ACC3-CCCAAD61D25C}" type="datetimeFigureOut">
              <a:rPr lang="it-IT" smtClean="0"/>
              <a:pPr/>
              <a:t>06/04/2020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939B-8403-43AF-88A5-7A19B74329C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RIVOLUZIONE FRANCESE</a:t>
            </a:r>
            <a:endParaRPr lang="it-IT" dirty="0"/>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1214414" y="3286124"/>
            <a:ext cx="6819900" cy="3181350"/>
          </a:xfrm>
          <a:prstGeom prst="rect">
            <a:avLst/>
          </a:prstGeom>
          <a:noFill/>
        </p:spPr>
      </p:pic>
      <p:pic>
        <p:nvPicPr>
          <p:cNvPr id="1028" name="Picture 4" descr="https://upload.wikimedia.org/wikipedia/commons/thumb/5/57/Anonymous_-_Prise_de_la_Bastille.jpg/260px-Anonymous_-_Prise_de_la_Bastille.jpg"/>
          <p:cNvPicPr>
            <a:picLocks noChangeAspect="1" noChangeArrowheads="1"/>
          </p:cNvPicPr>
          <p:nvPr/>
        </p:nvPicPr>
        <p:blipFill>
          <a:blip r:embed="rId3" cstate="print"/>
          <a:srcRect/>
          <a:stretch>
            <a:fillRect/>
          </a:stretch>
        </p:blipFill>
        <p:spPr bwMode="auto">
          <a:xfrm>
            <a:off x="1214414" y="285728"/>
            <a:ext cx="2643206" cy="2094232"/>
          </a:xfrm>
          <a:prstGeom prst="rect">
            <a:avLst/>
          </a:prstGeom>
          <a:noFill/>
        </p:spPr>
      </p:pic>
      <p:pic>
        <p:nvPicPr>
          <p:cNvPr id="1030" name="Picture 6" descr="Visualizza immagine di origine"/>
          <p:cNvPicPr>
            <a:picLocks noChangeAspect="1" noChangeArrowheads="1"/>
          </p:cNvPicPr>
          <p:nvPr/>
        </p:nvPicPr>
        <p:blipFill>
          <a:blip r:embed="rId4" cstate="print"/>
          <a:srcRect/>
          <a:stretch>
            <a:fillRect/>
          </a:stretch>
        </p:blipFill>
        <p:spPr bwMode="auto">
          <a:xfrm>
            <a:off x="4786314" y="285728"/>
            <a:ext cx="3140125" cy="209407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GLI STATI GENERALI</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642910" y="1643050"/>
            <a:ext cx="8215370" cy="1261884"/>
          </a:xfrm>
          <a:prstGeom prst="rect">
            <a:avLst/>
          </a:prstGeom>
          <a:noFill/>
        </p:spPr>
        <p:txBody>
          <a:bodyPr wrap="square" rtlCol="0">
            <a:spAutoFit/>
          </a:bodyPr>
          <a:lstStyle/>
          <a:p>
            <a:pPr algn="just"/>
            <a:r>
              <a:rPr lang="it-IT" sz="2800" b="1" dirty="0" smtClean="0">
                <a:latin typeface="Bookman Old Style" pitchFamily="18" charset="0"/>
              </a:rPr>
              <a:t>Dibattito</a:t>
            </a:r>
            <a:r>
              <a:rPr lang="it-IT" sz="2800" dirty="0" smtClean="0">
                <a:latin typeface="Bookman Old Style" pitchFamily="18" charset="0"/>
              </a:rPr>
              <a:t> sulla questione del voto</a:t>
            </a:r>
          </a:p>
          <a:p>
            <a:pPr algn="just">
              <a:buFontTx/>
              <a:buChar char="-"/>
            </a:pPr>
            <a:r>
              <a:rPr lang="it-IT" sz="2400" dirty="0" smtClean="0">
                <a:latin typeface="Bookman Old Style" pitchFamily="18" charset="0"/>
              </a:rPr>
              <a:t>parte di clero e nobiltà è aperta alle richieste del Terzo Stato</a:t>
            </a:r>
          </a:p>
        </p:txBody>
      </p:sp>
      <p:sp>
        <p:nvSpPr>
          <p:cNvPr id="10" name="CasellaDiTesto 9"/>
          <p:cNvSpPr txBox="1"/>
          <p:nvPr/>
        </p:nvSpPr>
        <p:spPr>
          <a:xfrm>
            <a:off x="285720" y="3000372"/>
            <a:ext cx="7643866"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latin typeface="Bookman Old Style" pitchFamily="18" charset="0"/>
              </a:rPr>
              <a:t>Abate </a:t>
            </a:r>
            <a:r>
              <a:rPr lang="it-IT" sz="3200" dirty="0" err="1" smtClean="0">
                <a:solidFill>
                  <a:srgbClr val="FF0000"/>
                </a:solidFill>
                <a:latin typeface="Bookman Old Style" pitchFamily="18" charset="0"/>
              </a:rPr>
              <a:t>Sieyès</a:t>
            </a:r>
            <a:r>
              <a:rPr lang="it-IT" sz="3200" dirty="0" smtClean="0">
                <a:latin typeface="Bookman Old Style" pitchFamily="18" charset="0"/>
              </a:rPr>
              <a:t>: “</a:t>
            </a:r>
            <a:r>
              <a:rPr lang="it-IT" sz="3200" i="1" dirty="0" smtClean="0">
                <a:latin typeface="Bookman Old Style" pitchFamily="18" charset="0"/>
              </a:rPr>
              <a:t>Che cos’è il Terzo Stato?</a:t>
            </a:r>
            <a:r>
              <a:rPr lang="it-IT" sz="3200" dirty="0" smtClean="0">
                <a:latin typeface="Bookman Old Style" pitchFamily="18" charset="0"/>
              </a:rPr>
              <a:t>”</a:t>
            </a:r>
          </a:p>
          <a:p>
            <a:pPr>
              <a:buFontTx/>
              <a:buChar char="-"/>
            </a:pPr>
            <a:r>
              <a:rPr lang="it-IT" sz="3200" dirty="0" smtClean="0">
                <a:latin typeface="Bookman Old Style" pitchFamily="18" charset="0"/>
              </a:rPr>
              <a:t>È la </a:t>
            </a:r>
            <a:r>
              <a:rPr lang="it-IT" sz="3200" b="1" dirty="0" smtClean="0">
                <a:latin typeface="Bookman Old Style" pitchFamily="18" charset="0"/>
              </a:rPr>
              <a:t>maggioranza</a:t>
            </a:r>
          </a:p>
          <a:p>
            <a:pPr>
              <a:buFontTx/>
              <a:buChar char="-"/>
            </a:pPr>
            <a:r>
              <a:rPr lang="it-IT" sz="3200" dirty="0" smtClean="0">
                <a:latin typeface="Bookman Old Style" pitchFamily="18" charset="0"/>
              </a:rPr>
              <a:t>È la parte che lavora e </a:t>
            </a:r>
            <a:r>
              <a:rPr lang="it-IT" sz="3200" b="1" dirty="0" smtClean="0">
                <a:latin typeface="Bookman Old Style" pitchFamily="18" charset="0"/>
              </a:rPr>
              <a:t>produce</a:t>
            </a:r>
          </a:p>
          <a:p>
            <a:pPr>
              <a:buFontTx/>
              <a:buChar char="-"/>
            </a:pPr>
            <a:r>
              <a:rPr lang="it-IT" sz="3200" dirty="0" smtClean="0">
                <a:latin typeface="Bookman Old Style" pitchFamily="18" charset="0"/>
              </a:rPr>
              <a:t>Dunque, è la </a:t>
            </a:r>
            <a:r>
              <a:rPr lang="it-IT" sz="3200" b="1" dirty="0" smtClean="0">
                <a:latin typeface="Bookman Old Style" pitchFamily="18" charset="0"/>
              </a:rPr>
              <a:t>nazione</a:t>
            </a:r>
            <a:endParaRPr lang="it-IT" sz="3200" b="1" dirty="0">
              <a:latin typeface="Bookman Old Style" pitchFamily="18" charset="0"/>
            </a:endParaRPr>
          </a:p>
        </p:txBody>
      </p:sp>
      <p:pic>
        <p:nvPicPr>
          <p:cNvPr id="11" name="Picture 2" descr="Visualizza immagine di origine"/>
          <p:cNvPicPr>
            <a:picLocks noChangeAspect="1" noChangeArrowheads="1"/>
          </p:cNvPicPr>
          <p:nvPr/>
        </p:nvPicPr>
        <p:blipFill>
          <a:blip r:embed="rId3" cstate="print"/>
          <a:srcRect/>
          <a:stretch>
            <a:fillRect/>
          </a:stretch>
        </p:blipFill>
        <p:spPr bwMode="auto">
          <a:xfrm>
            <a:off x="6858016" y="285728"/>
            <a:ext cx="2060634" cy="1428760"/>
          </a:xfrm>
          <a:prstGeom prst="rect">
            <a:avLst/>
          </a:prstGeom>
          <a:noFill/>
        </p:spPr>
      </p:pic>
      <p:pic>
        <p:nvPicPr>
          <p:cNvPr id="37890" name="Picture 2" descr="Visualizza immagine di origine"/>
          <p:cNvPicPr>
            <a:picLocks noChangeAspect="1" noChangeArrowheads="1"/>
          </p:cNvPicPr>
          <p:nvPr/>
        </p:nvPicPr>
        <p:blipFill>
          <a:blip r:embed="rId4" cstate="print"/>
          <a:srcRect l="13407" r="23029"/>
          <a:stretch>
            <a:fillRect/>
          </a:stretch>
        </p:blipFill>
        <p:spPr bwMode="auto">
          <a:xfrm>
            <a:off x="7072330" y="2714620"/>
            <a:ext cx="1643074" cy="1785950"/>
          </a:xfrm>
          <a:prstGeom prst="rect">
            <a:avLst/>
          </a:prstGeom>
          <a:noFill/>
          <a:effectLst>
            <a:outerShdw blurRad="50800" dist="38100" dir="18900000" algn="bl" rotWithShape="0">
              <a:prstClr val="black">
                <a:alpha val="40000"/>
              </a:prstClr>
            </a:outerShdw>
          </a:effectLst>
        </p:spPr>
      </p:pic>
      <p:sp>
        <p:nvSpPr>
          <p:cNvPr id="12" name="Rettangolo 11"/>
          <p:cNvSpPr/>
          <p:nvPr/>
        </p:nvSpPr>
        <p:spPr>
          <a:xfrm>
            <a:off x="214282" y="5857892"/>
            <a:ext cx="8501090" cy="646331"/>
          </a:xfrm>
          <a:prstGeom prst="rect">
            <a:avLst/>
          </a:prstGeom>
        </p:spPr>
        <p:txBody>
          <a:bodyPr wrap="square">
            <a:spAutoFit/>
          </a:bodyPr>
          <a:lstStyle/>
          <a:p>
            <a:r>
              <a:rPr lang="it-IT" dirty="0" smtClean="0"/>
              <a:t>“Che cos’è il Terzo Stato? Tutto. Che cos’è stato fino ad oggi nel sistema politico? Niente. Che cosa chiede? Di diventare qualcosa”</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normAutofit/>
          </a:bodyPr>
          <a:lstStyle/>
          <a:p>
            <a:r>
              <a:rPr lang="it-IT" sz="3600" dirty="0" smtClean="0"/>
              <a:t>GLI STATI GENERALI</a:t>
            </a:r>
            <a:br>
              <a:rPr lang="it-IT" sz="3600" dirty="0" smtClean="0"/>
            </a:br>
            <a:r>
              <a:rPr lang="it-IT" sz="3600" dirty="0" smtClean="0"/>
              <a:t>e i </a:t>
            </a:r>
            <a:r>
              <a:rPr lang="it-IT" sz="3600" dirty="0" smtClean="0">
                <a:latin typeface="Bookman Old Style" pitchFamily="18" charset="0"/>
              </a:rPr>
              <a:t>cahier de </a:t>
            </a:r>
            <a:r>
              <a:rPr lang="it-IT" sz="3600" dirty="0" err="1" smtClean="0">
                <a:latin typeface="Bookman Old Style" pitchFamily="18" charset="0"/>
              </a:rPr>
              <a:t>doléances</a:t>
            </a:r>
            <a:r>
              <a:rPr lang="it-IT" sz="3600" dirty="0" smtClean="0">
                <a:latin typeface="Bookman Old Style" pitchFamily="18" charset="0"/>
              </a:rPr>
              <a:t> </a:t>
            </a:r>
            <a:endParaRPr lang="it-IT" sz="3600"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428596" y="2357430"/>
            <a:ext cx="857256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latin typeface="Bookman Old Style" pitchFamily="18" charset="0"/>
              </a:rPr>
              <a:t>Primavera del 1789: il re chiede agli abitanti delle campagne e delle città di </a:t>
            </a:r>
            <a:r>
              <a:rPr lang="it-IT" sz="3200" b="1" dirty="0" smtClean="0">
                <a:latin typeface="Bookman Old Style" pitchFamily="18" charset="0"/>
              </a:rPr>
              <a:t>riunirsi</a:t>
            </a:r>
            <a:r>
              <a:rPr lang="it-IT" sz="3200" dirty="0" smtClean="0">
                <a:latin typeface="Bookman Old Style" pitchFamily="18" charset="0"/>
              </a:rPr>
              <a:t>: </a:t>
            </a:r>
          </a:p>
          <a:p>
            <a:pPr marL="514350" indent="-514350">
              <a:buAutoNum type="arabicParenR"/>
            </a:pPr>
            <a:r>
              <a:rPr lang="it-IT" sz="3200" dirty="0" smtClean="0">
                <a:latin typeface="Bookman Old Style" pitchFamily="18" charset="0"/>
              </a:rPr>
              <a:t>per </a:t>
            </a:r>
            <a:r>
              <a:rPr lang="it-IT" sz="3200" b="1" dirty="0" smtClean="0">
                <a:latin typeface="Bookman Old Style" pitchFamily="18" charset="0"/>
              </a:rPr>
              <a:t>eleggere</a:t>
            </a:r>
            <a:r>
              <a:rPr lang="it-IT" sz="3200" dirty="0" smtClean="0">
                <a:latin typeface="Bookman Old Style" pitchFamily="18" charset="0"/>
              </a:rPr>
              <a:t> i propri rappresentanti; </a:t>
            </a:r>
          </a:p>
          <a:p>
            <a:pPr marL="514350" indent="-514350"/>
            <a:r>
              <a:rPr lang="it-IT" sz="3200" dirty="0" smtClean="0">
                <a:latin typeface="Bookman Old Style" pitchFamily="18" charset="0"/>
              </a:rPr>
              <a:t>2) per esprimere le loro </a:t>
            </a:r>
            <a:r>
              <a:rPr lang="it-IT" sz="3200" b="1" dirty="0" smtClean="0">
                <a:latin typeface="Bookman Old Style" pitchFamily="18" charset="0"/>
              </a:rPr>
              <a:t>richieste</a:t>
            </a:r>
            <a:r>
              <a:rPr lang="it-IT" sz="3200" dirty="0" smtClean="0">
                <a:latin typeface="Bookman Old Style" pitchFamily="18" charset="0"/>
              </a:rPr>
              <a:t>. </a:t>
            </a:r>
            <a:endParaRPr lang="it-IT" sz="3200" b="1"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normAutofit/>
          </a:bodyPr>
          <a:lstStyle/>
          <a:p>
            <a:r>
              <a:rPr lang="it-IT" sz="3600" dirty="0" smtClean="0"/>
              <a:t>GLI STATI GENERALI</a:t>
            </a:r>
            <a:br>
              <a:rPr lang="it-IT" sz="3600" dirty="0" smtClean="0"/>
            </a:br>
            <a:r>
              <a:rPr lang="it-IT" sz="3600" dirty="0" smtClean="0"/>
              <a:t>e i </a:t>
            </a:r>
            <a:r>
              <a:rPr lang="it-IT" sz="3600" dirty="0" smtClean="0">
                <a:latin typeface="Bookman Old Style" pitchFamily="18" charset="0"/>
              </a:rPr>
              <a:t>cahier de </a:t>
            </a:r>
            <a:r>
              <a:rPr lang="it-IT" sz="3600" dirty="0" err="1" smtClean="0">
                <a:latin typeface="Bookman Old Style" pitchFamily="18" charset="0"/>
              </a:rPr>
              <a:t>doléances</a:t>
            </a:r>
            <a:r>
              <a:rPr lang="it-IT" sz="3600" dirty="0" smtClean="0">
                <a:latin typeface="Bookman Old Style" pitchFamily="18" charset="0"/>
              </a:rPr>
              <a:t> </a:t>
            </a:r>
            <a:endParaRPr lang="it-IT" sz="3600"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428596" y="1643050"/>
            <a:ext cx="5214974"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latin typeface="Bookman Old Style" pitchFamily="18" charset="0"/>
              </a:rPr>
              <a:t>Vengono scritti i </a:t>
            </a:r>
            <a:r>
              <a:rPr lang="it-IT" sz="3200" b="1" dirty="0" smtClean="0">
                <a:solidFill>
                  <a:srgbClr val="FF0000"/>
                </a:solidFill>
                <a:latin typeface="Bookman Old Style" pitchFamily="18" charset="0"/>
              </a:rPr>
              <a:t>cahier de </a:t>
            </a:r>
            <a:r>
              <a:rPr lang="it-IT" sz="3200" b="1" dirty="0" err="1" smtClean="0">
                <a:solidFill>
                  <a:srgbClr val="FF0000"/>
                </a:solidFill>
                <a:latin typeface="Bookman Old Style" pitchFamily="18" charset="0"/>
              </a:rPr>
              <a:t>doléances</a:t>
            </a:r>
            <a:r>
              <a:rPr lang="it-IT" sz="3200" dirty="0" smtClean="0">
                <a:latin typeface="Bookman Old Style" pitchFamily="18" charset="0"/>
              </a:rPr>
              <a:t> </a:t>
            </a:r>
            <a:r>
              <a:rPr lang="it-IT" sz="2800" dirty="0" smtClean="0">
                <a:latin typeface="Bookman Old Style" pitchFamily="18" charset="0"/>
              </a:rPr>
              <a:t>(“quaderni di lamentele”)</a:t>
            </a:r>
          </a:p>
          <a:p>
            <a:r>
              <a:rPr lang="it-IT" sz="3200" dirty="0" smtClean="0">
                <a:latin typeface="Bookman Old Style" pitchFamily="18" charset="0"/>
              </a:rPr>
              <a:t>- documenti che raccolgono tutte le </a:t>
            </a:r>
            <a:r>
              <a:rPr lang="it-IT" sz="3200" b="1" dirty="0" smtClean="0">
                <a:latin typeface="Bookman Old Style" pitchFamily="18" charset="0"/>
              </a:rPr>
              <a:t>richieste</a:t>
            </a:r>
            <a:r>
              <a:rPr lang="it-IT" sz="3200" dirty="0" smtClean="0">
                <a:latin typeface="Bookman Old Style" pitchFamily="18" charset="0"/>
              </a:rPr>
              <a:t> e le </a:t>
            </a:r>
            <a:r>
              <a:rPr lang="it-IT" sz="3200" b="1" dirty="0" smtClean="0">
                <a:latin typeface="Bookman Old Style" pitchFamily="18" charset="0"/>
              </a:rPr>
              <a:t>proposte</a:t>
            </a:r>
            <a:r>
              <a:rPr lang="it-IT" sz="3200" dirty="0" smtClean="0">
                <a:latin typeface="Bookman Old Style" pitchFamily="18" charset="0"/>
              </a:rPr>
              <a:t> </a:t>
            </a:r>
            <a:r>
              <a:rPr lang="it-IT" sz="3200" dirty="0" smtClean="0">
                <a:latin typeface="Bookman Old Style" pitchFamily="18" charset="0"/>
                <a:sym typeface="Wingdings" pitchFamily="2" charset="2"/>
              </a:rPr>
              <a:t> </a:t>
            </a:r>
            <a:r>
              <a:rPr lang="it-IT" sz="3200" i="1" dirty="0" smtClean="0">
                <a:latin typeface="Bookman Old Style" pitchFamily="18" charset="0"/>
              </a:rPr>
              <a:t>base di partenza per l’attività e le discussioni degli gli Stati generali</a:t>
            </a:r>
            <a:endParaRPr lang="it-IT" sz="3200" b="1" dirty="0">
              <a:latin typeface="Bookman Old Style" pitchFamily="18" charset="0"/>
            </a:endParaRPr>
          </a:p>
        </p:txBody>
      </p:sp>
      <p:sp>
        <p:nvSpPr>
          <p:cNvPr id="5" name="Rettangolo 4"/>
          <p:cNvSpPr/>
          <p:nvPr/>
        </p:nvSpPr>
        <p:spPr>
          <a:xfrm>
            <a:off x="5929322" y="3357562"/>
            <a:ext cx="3214678" cy="2677656"/>
          </a:xfrm>
          <a:prstGeom prst="rect">
            <a:avLst/>
          </a:prstGeom>
        </p:spPr>
        <p:txBody>
          <a:bodyPr wrap="square">
            <a:spAutoFit/>
          </a:bodyPr>
          <a:lstStyle/>
          <a:p>
            <a:r>
              <a:rPr lang="it-IT" sz="2400" dirty="0" smtClean="0">
                <a:latin typeface="Bookman Old Style" pitchFamily="18" charset="0"/>
              </a:rPr>
              <a:t>Es. il voto per testa, una costituzione, una più equa ripartizione delle tasse, l’eliminazione dei privilegi </a:t>
            </a:r>
            <a:r>
              <a:rPr lang="it-IT" sz="2400" dirty="0" err="1" smtClean="0">
                <a:latin typeface="Bookman Old Style" pitchFamily="18" charset="0"/>
              </a:rPr>
              <a:t>sociali…</a:t>
            </a:r>
            <a:endParaRPr lang="it-IT" sz="2400" dirty="0"/>
          </a:p>
        </p:txBody>
      </p:sp>
      <p:pic>
        <p:nvPicPr>
          <p:cNvPr id="40962" name="Picture 2" descr="Visualizza immagine di origine"/>
          <p:cNvPicPr>
            <a:picLocks noChangeAspect="1" noChangeArrowheads="1"/>
          </p:cNvPicPr>
          <p:nvPr/>
        </p:nvPicPr>
        <p:blipFill>
          <a:blip r:embed="rId3" cstate="print"/>
          <a:srcRect/>
          <a:stretch>
            <a:fillRect/>
          </a:stretch>
        </p:blipFill>
        <p:spPr bwMode="auto">
          <a:xfrm>
            <a:off x="7032308" y="142852"/>
            <a:ext cx="1991692" cy="29289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ASSEMBLEA NAZIONALE COSTITUENTE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571472" y="2143116"/>
            <a:ext cx="800105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3000" dirty="0" smtClean="0">
                <a:latin typeface="Bookman Old Style" pitchFamily="18" charset="0"/>
              </a:rPr>
              <a:t>Gli Stati Generali si dividono sulla questione del voto</a:t>
            </a:r>
            <a:endParaRPr lang="it-IT" sz="3000" dirty="0">
              <a:latin typeface="Bookman Old Style" pitchFamily="18" charset="0"/>
            </a:endParaRPr>
          </a:p>
        </p:txBody>
      </p:sp>
      <p:sp>
        <p:nvSpPr>
          <p:cNvPr id="10" name="CasellaDiTesto 9"/>
          <p:cNvSpPr txBox="1"/>
          <p:nvPr/>
        </p:nvSpPr>
        <p:spPr>
          <a:xfrm>
            <a:off x="428596" y="3429000"/>
            <a:ext cx="8001056" cy="24006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000" dirty="0" smtClean="0">
                <a:latin typeface="Bookman Old Style" pitchFamily="18" charset="0"/>
              </a:rPr>
              <a:t>Il Terzo Stato </a:t>
            </a:r>
            <a:r>
              <a:rPr lang="it-IT" sz="2400" dirty="0" smtClean="0">
                <a:latin typeface="Bookman Old Style" pitchFamily="18" charset="0"/>
              </a:rPr>
              <a:t>(+ alcuni nobili ed esponenti del basso clero) </a:t>
            </a:r>
            <a:r>
              <a:rPr lang="it-IT" sz="3000" dirty="0" smtClean="0">
                <a:latin typeface="Bookman Old Style" pitchFamily="18" charset="0"/>
              </a:rPr>
              <a:t>si separano</a:t>
            </a:r>
          </a:p>
          <a:p>
            <a:pPr>
              <a:buFontTx/>
              <a:buChar char="-"/>
            </a:pPr>
            <a:r>
              <a:rPr lang="it-IT" sz="3000" dirty="0" smtClean="0">
                <a:latin typeface="Bookman Old Style" pitchFamily="18" charset="0"/>
              </a:rPr>
              <a:t>Formano l’</a:t>
            </a:r>
            <a:r>
              <a:rPr lang="it-IT" sz="3000" b="1" dirty="0" smtClean="0">
                <a:solidFill>
                  <a:srgbClr val="FF0000"/>
                </a:solidFill>
                <a:latin typeface="Bookman Old Style" pitchFamily="18" charset="0"/>
              </a:rPr>
              <a:t>Assemblea nazionale</a:t>
            </a:r>
          </a:p>
          <a:p>
            <a:pPr>
              <a:buFontTx/>
              <a:buChar char="-"/>
            </a:pPr>
            <a:r>
              <a:rPr lang="it-IT" sz="3000" dirty="0" smtClean="0">
                <a:latin typeface="Bookman Old Style" pitchFamily="18" charset="0"/>
              </a:rPr>
              <a:t> Si proclamano i </a:t>
            </a:r>
            <a:r>
              <a:rPr lang="it-IT" sz="3000" b="1" dirty="0" smtClean="0">
                <a:latin typeface="Bookman Old Style" pitchFamily="18" charset="0"/>
              </a:rPr>
              <a:t>veri</a:t>
            </a:r>
            <a:r>
              <a:rPr lang="it-IT" sz="3000" dirty="0" smtClean="0">
                <a:latin typeface="Bookman Old Style" pitchFamily="18" charset="0"/>
              </a:rPr>
              <a:t> </a:t>
            </a:r>
            <a:r>
              <a:rPr lang="it-IT" sz="3000" b="1" dirty="0" smtClean="0">
                <a:latin typeface="Bookman Old Style" pitchFamily="18" charset="0"/>
              </a:rPr>
              <a:t>rappresentanti</a:t>
            </a:r>
            <a:r>
              <a:rPr lang="it-IT" sz="3000" dirty="0" smtClean="0">
                <a:latin typeface="Bookman Old Style" pitchFamily="18" charset="0"/>
              </a:rPr>
              <a:t> della nazione</a:t>
            </a:r>
            <a:endParaRPr lang="it-IT" sz="3000" dirty="0">
              <a:latin typeface="Bookman Old Style" pitchFamily="18" charset="0"/>
            </a:endParaRPr>
          </a:p>
        </p:txBody>
      </p:sp>
      <p:sp>
        <p:nvSpPr>
          <p:cNvPr id="12" name="CasellaDiTesto 11"/>
          <p:cNvSpPr txBox="1"/>
          <p:nvPr/>
        </p:nvSpPr>
        <p:spPr>
          <a:xfrm>
            <a:off x="7572396" y="4000504"/>
            <a:ext cx="140974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latin typeface="Bookman Old Style" pitchFamily="18" charset="0"/>
              </a:rPr>
              <a:t>17 giugno</a:t>
            </a:r>
            <a:endParaRPr lang="it-IT" dirty="0">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ASSEMBLEA NAZIONALE COSTITUENTE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1928802"/>
            <a:ext cx="8001056"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000" dirty="0" smtClean="0">
                <a:latin typeface="Bookman Old Style" pitchFamily="18" charset="0"/>
              </a:rPr>
              <a:t>Il </a:t>
            </a:r>
            <a:r>
              <a:rPr lang="it-IT" sz="3000" b="1" dirty="0" smtClean="0">
                <a:latin typeface="Bookman Old Style" pitchFamily="18" charset="0"/>
              </a:rPr>
              <a:t>re</a:t>
            </a:r>
            <a:r>
              <a:rPr lang="it-IT" sz="3000" dirty="0" smtClean="0">
                <a:latin typeface="Bookman Old Style" pitchFamily="18" charset="0"/>
              </a:rPr>
              <a:t> cerca di </a:t>
            </a:r>
            <a:r>
              <a:rPr lang="it-IT" sz="3000" b="1" dirty="0" smtClean="0">
                <a:latin typeface="Bookman Old Style" pitchFamily="18" charset="0"/>
              </a:rPr>
              <a:t>impedire</a:t>
            </a:r>
            <a:r>
              <a:rPr lang="it-IT" sz="3000" dirty="0" smtClean="0">
                <a:latin typeface="Bookman Old Style" pitchFamily="18" charset="0"/>
              </a:rPr>
              <a:t> le sedute.</a:t>
            </a:r>
          </a:p>
          <a:p>
            <a:r>
              <a:rPr lang="it-IT" sz="3000" b="1" dirty="0" smtClean="0">
                <a:solidFill>
                  <a:srgbClr val="FF0000"/>
                </a:solidFill>
                <a:latin typeface="Bookman Old Style" pitchFamily="18" charset="0"/>
              </a:rPr>
              <a:t>Giuramento della Pallacorda</a:t>
            </a:r>
            <a:endParaRPr lang="it-IT" sz="3000" b="1" dirty="0">
              <a:solidFill>
                <a:srgbClr val="FF0000"/>
              </a:solidFill>
              <a:latin typeface="Bookman Old Style" pitchFamily="18" charset="0"/>
            </a:endParaRPr>
          </a:p>
        </p:txBody>
      </p:sp>
      <p:sp>
        <p:nvSpPr>
          <p:cNvPr id="12" name="CasellaDiTesto 11"/>
          <p:cNvSpPr txBox="1"/>
          <p:nvPr/>
        </p:nvSpPr>
        <p:spPr>
          <a:xfrm>
            <a:off x="7572396" y="2714620"/>
            <a:ext cx="140974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latin typeface="Bookman Old Style" pitchFamily="18" charset="0"/>
              </a:rPr>
              <a:t>20 giugno</a:t>
            </a:r>
            <a:endParaRPr lang="it-IT" dirty="0">
              <a:latin typeface="Bookman Old Style" pitchFamily="18" charset="0"/>
            </a:endParaRPr>
          </a:p>
        </p:txBody>
      </p:sp>
      <p:sp>
        <p:nvSpPr>
          <p:cNvPr id="7" name="Rettangolo 6"/>
          <p:cNvSpPr/>
          <p:nvPr/>
        </p:nvSpPr>
        <p:spPr>
          <a:xfrm>
            <a:off x="5072066" y="3429000"/>
            <a:ext cx="3786182" cy="3108543"/>
          </a:xfrm>
          <a:prstGeom prst="rect">
            <a:avLst/>
          </a:prstGeom>
        </p:spPr>
        <p:txBody>
          <a:bodyPr wrap="square">
            <a:spAutoFit/>
          </a:bodyPr>
          <a:lstStyle/>
          <a:p>
            <a:r>
              <a:rPr lang="it-IT" sz="2800" dirty="0" smtClean="0"/>
              <a:t>Giurano “di non separarsi mai e di riunirsi dovunque le circostanze l’esigeranno, finché la </a:t>
            </a:r>
            <a:r>
              <a:rPr lang="it-IT" sz="2800" b="1" dirty="0" smtClean="0"/>
              <a:t>Costituzione</a:t>
            </a:r>
            <a:r>
              <a:rPr lang="it-IT" sz="2800" dirty="0" smtClean="0"/>
              <a:t> del regno sia stabilita e posta su salde fondamenta”</a:t>
            </a:r>
            <a:endParaRPr lang="it-IT" sz="2800" dirty="0"/>
          </a:p>
        </p:txBody>
      </p:sp>
      <p:pic>
        <p:nvPicPr>
          <p:cNvPr id="43010" name="Picture 2" descr="Visualizza immagine di origine"/>
          <p:cNvPicPr>
            <a:picLocks noChangeAspect="1" noChangeArrowheads="1"/>
          </p:cNvPicPr>
          <p:nvPr/>
        </p:nvPicPr>
        <p:blipFill>
          <a:blip r:embed="rId3" cstate="print"/>
          <a:srcRect/>
          <a:stretch>
            <a:fillRect/>
          </a:stretch>
        </p:blipFill>
        <p:spPr bwMode="auto">
          <a:xfrm>
            <a:off x="214282" y="3301808"/>
            <a:ext cx="4357718" cy="28179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ASSEMBLEA NAZIONALE COSTITUENTE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1928802"/>
            <a:ext cx="8001056" cy="24006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000" dirty="0" smtClean="0">
                <a:latin typeface="Bookman Old Style" pitchFamily="18" charset="0"/>
              </a:rPr>
              <a:t>Il </a:t>
            </a:r>
            <a:r>
              <a:rPr lang="it-IT" sz="3000" b="1" dirty="0" smtClean="0">
                <a:latin typeface="Bookman Old Style" pitchFamily="18" charset="0"/>
              </a:rPr>
              <a:t>re</a:t>
            </a:r>
            <a:r>
              <a:rPr lang="it-IT" sz="3000" dirty="0" smtClean="0">
                <a:latin typeface="Bookman Old Style" pitchFamily="18" charset="0"/>
              </a:rPr>
              <a:t> riconosce l’assemblea.</a:t>
            </a:r>
          </a:p>
          <a:p>
            <a:endParaRPr lang="it-IT" sz="3000" dirty="0" smtClean="0">
              <a:latin typeface="Bookman Old Style" pitchFamily="18" charset="0"/>
            </a:endParaRPr>
          </a:p>
          <a:p>
            <a:r>
              <a:rPr lang="it-IT" sz="3000" dirty="0" smtClean="0">
                <a:latin typeface="Bookman Old Style" pitchFamily="18" charset="0"/>
              </a:rPr>
              <a:t>L’assemblea diviene </a:t>
            </a:r>
            <a:r>
              <a:rPr lang="it-IT" sz="3000" b="1" dirty="0" smtClean="0">
                <a:solidFill>
                  <a:srgbClr val="FF0000"/>
                </a:solidFill>
                <a:latin typeface="Bookman Old Style" pitchFamily="18" charset="0"/>
              </a:rPr>
              <a:t>ASSEMBLEA NAZIONALE COSTITUENTE</a:t>
            </a:r>
          </a:p>
          <a:p>
            <a:endParaRPr lang="it-IT" sz="3000" b="1" dirty="0">
              <a:solidFill>
                <a:srgbClr val="FF0000"/>
              </a:solidFill>
              <a:latin typeface="Bookman Old Style" pitchFamily="18" charset="0"/>
            </a:endParaRPr>
          </a:p>
        </p:txBody>
      </p:sp>
      <p:sp>
        <p:nvSpPr>
          <p:cNvPr id="12" name="CasellaDiTesto 11"/>
          <p:cNvSpPr txBox="1"/>
          <p:nvPr/>
        </p:nvSpPr>
        <p:spPr>
          <a:xfrm>
            <a:off x="7500958" y="3071810"/>
            <a:ext cx="140974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latin typeface="Bookman Old Style" pitchFamily="18" charset="0"/>
              </a:rPr>
              <a:t>9 luglio</a:t>
            </a:r>
            <a:endParaRPr lang="it-IT" dirty="0">
              <a:latin typeface="Bookman Old Style" pitchFamily="18" charset="0"/>
            </a:endParaRPr>
          </a:p>
        </p:txBody>
      </p:sp>
      <p:pic>
        <p:nvPicPr>
          <p:cNvPr id="44034" name="Picture 2" descr="Visualizza immagine di origine"/>
          <p:cNvPicPr>
            <a:picLocks noChangeAspect="1" noChangeArrowheads="1"/>
          </p:cNvPicPr>
          <p:nvPr/>
        </p:nvPicPr>
        <p:blipFill>
          <a:blip r:embed="rId3" cstate="print"/>
          <a:srcRect/>
          <a:stretch>
            <a:fillRect/>
          </a:stretch>
        </p:blipFill>
        <p:spPr bwMode="auto">
          <a:xfrm>
            <a:off x="2214546" y="3857628"/>
            <a:ext cx="4762480" cy="27265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Presa della Bastiglia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1928802"/>
            <a:ext cx="8358246"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3000" dirty="0" smtClean="0">
                <a:latin typeface="Bookman Old Style" pitchFamily="18" charset="0"/>
              </a:rPr>
              <a:t> Luigi XVI concentra le truppe a Versailles</a:t>
            </a:r>
            <a:endParaRPr lang="it-IT" sz="3000" b="1" dirty="0">
              <a:solidFill>
                <a:srgbClr val="FF0000"/>
              </a:solidFill>
              <a:latin typeface="Bookman Old Style" pitchFamily="18" charset="0"/>
            </a:endParaRPr>
          </a:p>
        </p:txBody>
      </p:sp>
      <p:sp>
        <p:nvSpPr>
          <p:cNvPr id="7" name="CasellaDiTesto 6"/>
          <p:cNvSpPr txBox="1"/>
          <p:nvPr/>
        </p:nvSpPr>
        <p:spPr>
          <a:xfrm>
            <a:off x="357158" y="2714620"/>
            <a:ext cx="8358246"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3000" dirty="0" smtClean="0">
                <a:latin typeface="Bookman Old Style" pitchFamily="18" charset="0"/>
              </a:rPr>
              <a:t> I “sanculotti” (cittadini parigini) intuiscono che il re vuole intervenire con la forza.</a:t>
            </a:r>
            <a:endParaRPr lang="it-IT" sz="3000" b="1" dirty="0">
              <a:solidFill>
                <a:srgbClr val="FF0000"/>
              </a:solidFill>
              <a:latin typeface="Bookman Old Style" pitchFamily="18" charset="0"/>
            </a:endParaRPr>
          </a:p>
        </p:txBody>
      </p:sp>
      <p:sp>
        <p:nvSpPr>
          <p:cNvPr id="8" name="CasellaDiTesto 7"/>
          <p:cNvSpPr txBox="1"/>
          <p:nvPr/>
        </p:nvSpPr>
        <p:spPr>
          <a:xfrm>
            <a:off x="357158" y="3857628"/>
            <a:ext cx="8358246" cy="5539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000" dirty="0" smtClean="0">
                <a:latin typeface="Bookman Old Style" pitchFamily="18" charset="0"/>
              </a:rPr>
              <a:t> </a:t>
            </a:r>
            <a:r>
              <a:rPr lang="it-IT" sz="3000" b="1" dirty="0" smtClean="0">
                <a:latin typeface="Bookman Old Style" pitchFamily="18" charset="0"/>
              </a:rPr>
              <a:t>Presa della Bastiglia</a:t>
            </a:r>
            <a:endParaRPr lang="it-IT" sz="3000" b="1" dirty="0">
              <a:solidFill>
                <a:srgbClr val="FF0000"/>
              </a:solidFill>
              <a:latin typeface="Bookman Old Style" pitchFamily="18" charset="0"/>
            </a:endParaRPr>
          </a:p>
        </p:txBody>
      </p:sp>
      <p:sp>
        <p:nvSpPr>
          <p:cNvPr id="12" name="CasellaDiTesto 11"/>
          <p:cNvSpPr txBox="1"/>
          <p:nvPr/>
        </p:nvSpPr>
        <p:spPr>
          <a:xfrm>
            <a:off x="7572396" y="4143380"/>
            <a:ext cx="140974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b="1" dirty="0" smtClean="0">
                <a:solidFill>
                  <a:srgbClr val="FF0000"/>
                </a:solidFill>
                <a:latin typeface="Bookman Old Style" pitchFamily="18" charset="0"/>
              </a:rPr>
              <a:t>14 luglio 1789</a:t>
            </a:r>
            <a:endParaRPr lang="it-IT" b="1" dirty="0">
              <a:solidFill>
                <a:srgbClr val="FF0000"/>
              </a:solidFill>
              <a:latin typeface="Bookman Old Style" pitchFamily="18" charset="0"/>
            </a:endParaRPr>
          </a:p>
        </p:txBody>
      </p:sp>
      <p:pic>
        <p:nvPicPr>
          <p:cNvPr id="45058" name="Picture 2" descr="Visualizza immagine di origine"/>
          <p:cNvPicPr>
            <a:picLocks noChangeAspect="1" noChangeArrowheads="1"/>
          </p:cNvPicPr>
          <p:nvPr/>
        </p:nvPicPr>
        <p:blipFill>
          <a:blip r:embed="rId3" cstate="print"/>
          <a:srcRect/>
          <a:stretch>
            <a:fillRect/>
          </a:stretch>
        </p:blipFill>
        <p:spPr bwMode="auto">
          <a:xfrm>
            <a:off x="2714612" y="4500570"/>
            <a:ext cx="2614290" cy="20717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Visualizza immagine di origine"/>
          <p:cNvPicPr>
            <a:picLocks noChangeAspect="1" noChangeArrowheads="1"/>
          </p:cNvPicPr>
          <p:nvPr/>
        </p:nvPicPr>
        <p:blipFill>
          <a:blip r:embed="rId2" cstate="print"/>
          <a:srcRect/>
          <a:stretch>
            <a:fillRect/>
          </a:stretch>
        </p:blipFill>
        <p:spPr bwMode="auto">
          <a:xfrm>
            <a:off x="1857356" y="357166"/>
            <a:ext cx="3238500" cy="6067426"/>
          </a:xfrm>
          <a:prstGeom prst="rect">
            <a:avLst/>
          </a:prstGeom>
          <a:noFill/>
        </p:spPr>
      </p:pic>
      <p:pic>
        <p:nvPicPr>
          <p:cNvPr id="48132" name="Picture 4" descr="Visualizza immagine di origine"/>
          <p:cNvPicPr>
            <a:picLocks noChangeAspect="1" noChangeArrowheads="1"/>
          </p:cNvPicPr>
          <p:nvPr/>
        </p:nvPicPr>
        <p:blipFill>
          <a:blip r:embed="rId3" cstate="print"/>
          <a:srcRect l="46622"/>
          <a:stretch>
            <a:fillRect/>
          </a:stretch>
        </p:blipFill>
        <p:spPr bwMode="auto">
          <a:xfrm>
            <a:off x="6643702" y="428604"/>
            <a:ext cx="1571149" cy="35719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Presa </a:t>
            </a:r>
            <a:r>
              <a:rPr lang="it-IT" smtClean="0"/>
              <a:t>della Bastiglia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1928802"/>
            <a:ext cx="8358246"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3000" dirty="0" smtClean="0">
                <a:latin typeface="Bookman Old Style" pitchFamily="18" charset="0"/>
              </a:rPr>
              <a:t> </a:t>
            </a:r>
            <a:r>
              <a:rPr lang="it-IT" sz="3000" u="sng" dirty="0" smtClean="0">
                <a:latin typeface="Bookman Old Style" pitchFamily="18" charset="0"/>
              </a:rPr>
              <a:t>Bastiglia</a:t>
            </a:r>
          </a:p>
          <a:p>
            <a:pPr>
              <a:buFontTx/>
              <a:buChar char="-"/>
            </a:pPr>
            <a:r>
              <a:rPr lang="it-IT" sz="3000" dirty="0" smtClean="0">
                <a:solidFill>
                  <a:schemeClr val="tx1"/>
                </a:solidFill>
                <a:latin typeface="Bookman Old Style" pitchFamily="18" charset="0"/>
              </a:rPr>
              <a:t> Prigione politica </a:t>
            </a:r>
            <a:r>
              <a:rPr lang="it-IT" sz="3000" b="1" dirty="0" smtClean="0">
                <a:solidFill>
                  <a:srgbClr val="FF0000"/>
                </a:solidFill>
                <a:latin typeface="Bookman Old Style" pitchFamily="18" charset="0"/>
              </a:rPr>
              <a:t>simbolo dell’assolutismo</a:t>
            </a:r>
          </a:p>
          <a:p>
            <a:pPr>
              <a:buFontTx/>
              <a:buChar char="-"/>
            </a:pPr>
            <a:r>
              <a:rPr lang="it-IT" sz="3000" dirty="0" smtClean="0">
                <a:solidFill>
                  <a:schemeClr val="tx1"/>
                </a:solidFill>
                <a:latin typeface="Bookman Old Style" pitchFamily="18" charset="0"/>
              </a:rPr>
              <a:t> Deposito di munizioni</a:t>
            </a:r>
            <a:endParaRPr lang="it-IT" sz="3000" dirty="0">
              <a:solidFill>
                <a:schemeClr val="tx1"/>
              </a:solidFill>
              <a:latin typeface="Bookman Old Style" pitchFamily="18" charset="0"/>
            </a:endParaRPr>
          </a:p>
        </p:txBody>
      </p:sp>
      <p:pic>
        <p:nvPicPr>
          <p:cNvPr id="45058" name="Picture 2" descr="Visualizza immagine di origine"/>
          <p:cNvPicPr>
            <a:picLocks noChangeAspect="1" noChangeArrowheads="1"/>
          </p:cNvPicPr>
          <p:nvPr/>
        </p:nvPicPr>
        <p:blipFill>
          <a:blip r:embed="rId3" cstate="print"/>
          <a:srcRect/>
          <a:stretch>
            <a:fillRect/>
          </a:stretch>
        </p:blipFill>
        <p:spPr bwMode="auto">
          <a:xfrm>
            <a:off x="5000628" y="3143249"/>
            <a:ext cx="3857652" cy="30570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Presa della Bastiglia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3000364" y="1643050"/>
            <a:ext cx="5786478" cy="470898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000" dirty="0" smtClean="0">
                <a:latin typeface="Bookman Old Style" pitchFamily="18" charset="0"/>
              </a:rPr>
              <a:t> A Parigi: </a:t>
            </a:r>
          </a:p>
          <a:p>
            <a:pPr>
              <a:buFont typeface="Arial" pitchFamily="34" charset="0"/>
              <a:buChar char="•"/>
            </a:pPr>
            <a:r>
              <a:rPr lang="it-IT" sz="3000" dirty="0" smtClean="0">
                <a:latin typeface="Bookman Old Style" pitchFamily="18" charset="0"/>
              </a:rPr>
              <a:t> viene creato un nuovo consiglio municipale (LA </a:t>
            </a:r>
            <a:r>
              <a:rPr lang="it-IT" sz="3000" b="1" dirty="0" smtClean="0">
                <a:solidFill>
                  <a:srgbClr val="FF0000"/>
                </a:solidFill>
                <a:latin typeface="Bookman Old Style" pitchFamily="18" charset="0"/>
              </a:rPr>
              <a:t>COMUNE</a:t>
            </a:r>
            <a:r>
              <a:rPr lang="it-IT" sz="3000" dirty="0" smtClean="0">
                <a:latin typeface="Bookman Old Style" pitchFamily="18" charset="0"/>
              </a:rPr>
              <a:t>); </a:t>
            </a:r>
          </a:p>
          <a:p>
            <a:pPr>
              <a:buFont typeface="Arial" pitchFamily="34" charset="0"/>
              <a:buChar char="•"/>
            </a:pPr>
            <a:r>
              <a:rPr lang="it-IT" sz="3000" dirty="0" smtClean="0">
                <a:latin typeface="Bookman Old Style" pitchFamily="18" charset="0"/>
              </a:rPr>
              <a:t> viene formata una milizia cittadina (la </a:t>
            </a:r>
            <a:r>
              <a:rPr lang="it-IT" sz="3000" b="1" dirty="0" smtClean="0">
                <a:solidFill>
                  <a:srgbClr val="FF0000"/>
                </a:solidFill>
                <a:latin typeface="Bookman Old Style" pitchFamily="18" charset="0"/>
              </a:rPr>
              <a:t>GUARDIA NAZIONALE</a:t>
            </a:r>
            <a:r>
              <a:rPr lang="it-IT" sz="3000" dirty="0" smtClean="0">
                <a:latin typeface="Bookman Old Style" pitchFamily="18" charset="0"/>
              </a:rPr>
              <a:t>, il cui capo sarà </a:t>
            </a:r>
            <a:r>
              <a:rPr lang="it-IT" sz="3000" b="1" dirty="0" smtClean="0">
                <a:latin typeface="Bookman Old Style" pitchFamily="18" charset="0"/>
              </a:rPr>
              <a:t>La </a:t>
            </a:r>
            <a:r>
              <a:rPr lang="it-IT" sz="3000" b="1" dirty="0" err="1" smtClean="0">
                <a:latin typeface="Bookman Old Style" pitchFamily="18" charset="0"/>
              </a:rPr>
              <a:t>Fayette</a:t>
            </a:r>
            <a:r>
              <a:rPr lang="it-IT" sz="3000" dirty="0" smtClean="0">
                <a:latin typeface="Bookman Old Style" pitchFamily="18" charset="0"/>
              </a:rPr>
              <a:t>, già noto per aver aiutato gli americani  nella lotta per l’indipendenza).</a:t>
            </a:r>
            <a:endParaRPr lang="it-IT" sz="3000" dirty="0">
              <a:solidFill>
                <a:srgbClr val="FF0000"/>
              </a:solidFill>
              <a:latin typeface="Bookman Old Style" pitchFamily="18" charset="0"/>
            </a:endParaRPr>
          </a:p>
        </p:txBody>
      </p:sp>
      <p:sp>
        <p:nvSpPr>
          <p:cNvPr id="46082"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4"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6086" name="Picture 6" descr="Visualizza immagine di origine"/>
          <p:cNvPicPr>
            <a:picLocks noChangeAspect="1" noChangeArrowheads="1"/>
          </p:cNvPicPr>
          <p:nvPr/>
        </p:nvPicPr>
        <p:blipFill>
          <a:blip r:embed="rId3" cstate="print"/>
          <a:srcRect l="9825" t="3275" r="14847"/>
          <a:stretch>
            <a:fillRect/>
          </a:stretch>
        </p:blipFill>
        <p:spPr bwMode="auto">
          <a:xfrm>
            <a:off x="0" y="1643050"/>
            <a:ext cx="3286148" cy="4219575"/>
          </a:xfrm>
          <a:prstGeom prst="rect">
            <a:avLst/>
          </a:prstGeom>
          <a:noFill/>
          <a:scene3d>
            <a:camera prst="perspectiveContrastingRightFacing"/>
            <a:lightRig rig="threePt" dir="t"/>
          </a:scene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FRANCIA DEL 1700</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2928926" y="1928802"/>
            <a:ext cx="307183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dirty="0" smtClean="0">
                <a:latin typeface="Bookman Old Style" pitchFamily="18" charset="0"/>
              </a:rPr>
              <a:t>Ancien régime</a:t>
            </a:r>
          </a:p>
          <a:p>
            <a:pPr algn="ctr">
              <a:buFontTx/>
              <a:buChar char="-"/>
            </a:pPr>
            <a:r>
              <a:rPr lang="it-IT" sz="3200" dirty="0" smtClean="0">
                <a:latin typeface="Bookman Old Style" pitchFamily="18" charset="0"/>
              </a:rPr>
              <a:t> assolutismo</a:t>
            </a:r>
          </a:p>
          <a:p>
            <a:pPr algn="ctr">
              <a:buFontTx/>
              <a:buChar char="-"/>
            </a:pPr>
            <a:r>
              <a:rPr lang="it-IT" sz="3200" dirty="0" smtClean="0">
                <a:latin typeface="Bookman Old Style" pitchFamily="18" charset="0"/>
              </a:rPr>
              <a:t> privilegi</a:t>
            </a:r>
            <a:endParaRPr lang="it-IT" sz="3200" dirty="0">
              <a:latin typeface="Bookman Old Style" pitchFamily="18" charset="0"/>
            </a:endParaRPr>
          </a:p>
        </p:txBody>
      </p:sp>
      <p:sp>
        <p:nvSpPr>
          <p:cNvPr id="9" name="CasellaDiTesto 8"/>
          <p:cNvSpPr txBox="1"/>
          <p:nvPr/>
        </p:nvSpPr>
        <p:spPr>
          <a:xfrm>
            <a:off x="1142976" y="4714884"/>
            <a:ext cx="2643206"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latin typeface="Bookman Old Style" pitchFamily="18" charset="0"/>
              </a:rPr>
              <a:t>Illuminismo</a:t>
            </a:r>
            <a:endParaRPr lang="it-IT" sz="3200" dirty="0">
              <a:latin typeface="Bookman Old Style" pitchFamily="18" charset="0"/>
            </a:endParaRPr>
          </a:p>
        </p:txBody>
      </p:sp>
      <p:sp>
        <p:nvSpPr>
          <p:cNvPr id="10" name="CasellaDiTesto 9"/>
          <p:cNvSpPr txBox="1"/>
          <p:nvPr/>
        </p:nvSpPr>
        <p:spPr>
          <a:xfrm>
            <a:off x="5429256" y="4572008"/>
            <a:ext cx="2571768"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200" dirty="0" smtClean="0">
                <a:latin typeface="Bookman Old Style" pitchFamily="18" charset="0"/>
              </a:rPr>
              <a:t>Rivoluzione americana</a:t>
            </a:r>
            <a:endParaRPr lang="it-IT" sz="3200" dirty="0">
              <a:latin typeface="Bookman Old Style" pitchFamily="18" charset="0"/>
            </a:endParaRPr>
          </a:p>
        </p:txBody>
      </p:sp>
      <p:cxnSp>
        <p:nvCxnSpPr>
          <p:cNvPr id="12" name="Connettore 2 11"/>
          <p:cNvCxnSpPr/>
          <p:nvPr/>
        </p:nvCxnSpPr>
        <p:spPr>
          <a:xfrm flipV="1">
            <a:off x="3000364" y="3643314"/>
            <a:ext cx="1143008" cy="10001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3" name="Connettore 2 12"/>
          <p:cNvCxnSpPr/>
          <p:nvPr/>
        </p:nvCxnSpPr>
        <p:spPr>
          <a:xfrm rot="10800000">
            <a:off x="4714876" y="3643314"/>
            <a:ext cx="1285884" cy="8572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4102" name="Picture 6" descr="Visualizza immagine di origine"/>
          <p:cNvPicPr>
            <a:picLocks noChangeAspect="1" noChangeArrowheads="1"/>
          </p:cNvPicPr>
          <p:nvPr/>
        </p:nvPicPr>
        <p:blipFill>
          <a:blip r:embed="rId3" cstate="print">
            <a:lum bright="10000"/>
          </a:blip>
          <a:srcRect l="13072" r="21569"/>
          <a:stretch>
            <a:fillRect/>
          </a:stretch>
        </p:blipFill>
        <p:spPr bwMode="auto">
          <a:xfrm>
            <a:off x="6286512" y="1357298"/>
            <a:ext cx="2521341" cy="2571768"/>
          </a:xfrm>
          <a:prstGeom prst="rect">
            <a:avLst/>
          </a:prstGeom>
          <a:noFill/>
          <a:effectLst>
            <a:innerShdw blurRad="63500" dist="50800" dir="2700000">
              <a:prstClr val="black">
                <a:alpha val="50000"/>
              </a:prstClr>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Grande paura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357158" y="2643182"/>
            <a:ext cx="5214974"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000" dirty="0" smtClean="0">
                <a:latin typeface="Bookman Old Style" pitchFamily="18" charset="0"/>
              </a:rPr>
              <a:t> Si sollevano anche le </a:t>
            </a:r>
            <a:r>
              <a:rPr lang="it-IT" sz="3000" b="1" dirty="0" smtClean="0">
                <a:solidFill>
                  <a:srgbClr val="FF0000"/>
                </a:solidFill>
                <a:latin typeface="Bookman Old Style" pitchFamily="18" charset="0"/>
              </a:rPr>
              <a:t>campagne</a:t>
            </a:r>
            <a:r>
              <a:rPr lang="it-IT" sz="3000" dirty="0" smtClean="0">
                <a:latin typeface="Bookman Old Style" pitchFamily="18" charset="0"/>
              </a:rPr>
              <a:t>.</a:t>
            </a:r>
          </a:p>
          <a:p>
            <a:pPr>
              <a:buFont typeface="Arial" pitchFamily="34" charset="0"/>
              <a:buChar char="•"/>
            </a:pPr>
            <a:r>
              <a:rPr lang="it-IT" sz="3000" dirty="0" smtClean="0">
                <a:latin typeface="Bookman Old Style" pitchFamily="18" charset="0"/>
              </a:rPr>
              <a:t> assalto ai castelli dei nobili</a:t>
            </a:r>
          </a:p>
          <a:p>
            <a:pPr lvl="1">
              <a:buFont typeface="Arial" pitchFamily="34" charset="0"/>
              <a:buChar char="•"/>
            </a:pPr>
            <a:r>
              <a:rPr lang="it-IT" sz="3000" dirty="0" smtClean="0">
                <a:latin typeface="Bookman Old Style" pitchFamily="18" charset="0"/>
              </a:rPr>
              <a:t> </a:t>
            </a:r>
            <a:r>
              <a:rPr lang="it-IT" sz="2800" dirty="0" smtClean="0">
                <a:latin typeface="Bookman Old Style" pitchFamily="18" charset="0"/>
              </a:rPr>
              <a:t>molti fuggono all’estero</a:t>
            </a:r>
          </a:p>
          <a:p>
            <a:pPr>
              <a:buFont typeface="Arial" pitchFamily="34" charset="0"/>
              <a:buChar char="•"/>
            </a:pPr>
            <a:r>
              <a:rPr lang="it-IT" sz="3000" dirty="0" smtClean="0">
                <a:latin typeface="Bookman Old Style" pitchFamily="18" charset="0"/>
              </a:rPr>
              <a:t> archivi alle fiamme</a:t>
            </a:r>
          </a:p>
          <a:p>
            <a:pPr>
              <a:buFont typeface="Arial" pitchFamily="34" charset="0"/>
              <a:buChar char="•"/>
            </a:pPr>
            <a:r>
              <a:rPr lang="it-IT" sz="3000" dirty="0" smtClean="0">
                <a:solidFill>
                  <a:srgbClr val="FF0000"/>
                </a:solidFill>
                <a:latin typeface="Bookman Old Style" pitchFamily="18" charset="0"/>
              </a:rPr>
              <a:t> </a:t>
            </a:r>
            <a:r>
              <a:rPr lang="it-IT" sz="3000" dirty="0" smtClean="0">
                <a:solidFill>
                  <a:schemeClr val="tx1"/>
                </a:solidFill>
                <a:latin typeface="Bookman Old Style" pitchFamily="18" charset="0"/>
              </a:rPr>
              <a:t>rifiuto di pagare decime e tasse</a:t>
            </a:r>
            <a:endParaRPr lang="it-IT" sz="3000" dirty="0">
              <a:solidFill>
                <a:schemeClr val="tx1"/>
              </a:solidFill>
              <a:latin typeface="Bookman Old Style" pitchFamily="18" charset="0"/>
            </a:endParaRPr>
          </a:p>
        </p:txBody>
      </p:sp>
      <p:sp>
        <p:nvSpPr>
          <p:cNvPr id="46082"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4"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4"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6"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9158" name="Picture 6" descr="great fear"/>
          <p:cNvPicPr>
            <a:picLocks noChangeAspect="1" noChangeArrowheads="1"/>
          </p:cNvPicPr>
          <p:nvPr/>
        </p:nvPicPr>
        <p:blipFill>
          <a:blip r:embed="rId3" cstate="print"/>
          <a:srcRect/>
          <a:stretch>
            <a:fillRect/>
          </a:stretch>
        </p:blipFill>
        <p:spPr bwMode="auto">
          <a:xfrm>
            <a:off x="5286380" y="1500174"/>
            <a:ext cx="3429024" cy="301754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Abolizione dei diritti feudali</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1285852" y="2071678"/>
            <a:ext cx="5214974"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000" dirty="0" smtClean="0">
                <a:latin typeface="Bookman Old Style" pitchFamily="18" charset="0"/>
              </a:rPr>
              <a:t>L’Assemblea Nazionale volta l’</a:t>
            </a:r>
            <a:r>
              <a:rPr lang="it-IT" sz="3000" b="1" dirty="0" smtClean="0">
                <a:solidFill>
                  <a:srgbClr val="FF0000"/>
                </a:solidFill>
                <a:latin typeface="Bookman Old Style" pitchFamily="18" charset="0"/>
              </a:rPr>
              <a:t>abolizione dei diritti feudali</a:t>
            </a:r>
            <a:endParaRPr lang="it-IT" sz="3000" b="1" dirty="0">
              <a:solidFill>
                <a:srgbClr val="FF0000"/>
              </a:solidFill>
              <a:latin typeface="Bookman Old Style" pitchFamily="18" charset="0"/>
            </a:endParaRPr>
          </a:p>
        </p:txBody>
      </p:sp>
      <p:sp>
        <p:nvSpPr>
          <p:cNvPr id="46082"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4"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4"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6"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CasellaDiTesto 9"/>
          <p:cNvSpPr txBox="1"/>
          <p:nvPr/>
        </p:nvSpPr>
        <p:spPr>
          <a:xfrm>
            <a:off x="5929322" y="3071810"/>
            <a:ext cx="140974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latin typeface="Bookman Old Style" pitchFamily="18" charset="0"/>
              </a:rPr>
              <a:t>4 agosto</a:t>
            </a:r>
            <a:endParaRPr lang="it-IT" dirty="0">
              <a:latin typeface="Bookman Old Style" pitchFamily="18" charset="0"/>
            </a:endParaRPr>
          </a:p>
        </p:txBody>
      </p:sp>
      <p:pic>
        <p:nvPicPr>
          <p:cNvPr id="50178" name="Picture 2" descr="Visualizza immagine di origine"/>
          <p:cNvPicPr>
            <a:picLocks noChangeAspect="1" noChangeArrowheads="1"/>
          </p:cNvPicPr>
          <p:nvPr/>
        </p:nvPicPr>
        <p:blipFill>
          <a:blip r:embed="rId3" cstate="print"/>
          <a:srcRect/>
          <a:stretch>
            <a:fillRect/>
          </a:stretch>
        </p:blipFill>
        <p:spPr bwMode="auto">
          <a:xfrm>
            <a:off x="3143240" y="3714752"/>
            <a:ext cx="2000250" cy="20002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3428992" y="785794"/>
            <a:ext cx="5572164" cy="553998"/>
          </a:xfrm>
          <a:prstGeom prst="rect">
            <a:avLst/>
          </a:prstGeom>
          <a:scene3d>
            <a:camera prst="isometricOffAxis1Right"/>
            <a:lightRig rig="threePt" dir="t"/>
          </a:scene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000" dirty="0" smtClean="0">
                <a:latin typeface="Bookman Old Style" pitchFamily="18" charset="0"/>
              </a:rPr>
              <a:t>Tre rivoluzioni parallele</a:t>
            </a:r>
          </a:p>
        </p:txBody>
      </p:sp>
      <p:sp>
        <p:nvSpPr>
          <p:cNvPr id="46082"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6084"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4" name="AutoShape 2"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6" name="AutoShape 4" descr="Visualizza immagine di orig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 name="CasellaDiTesto 11"/>
          <p:cNvSpPr txBox="1"/>
          <p:nvPr/>
        </p:nvSpPr>
        <p:spPr>
          <a:xfrm>
            <a:off x="571472" y="1643050"/>
            <a:ext cx="7858148" cy="16619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000" dirty="0" smtClean="0">
                <a:latin typeface="Bookman Old Style" pitchFamily="18" charset="0"/>
              </a:rPr>
              <a:t>La </a:t>
            </a:r>
            <a:r>
              <a:rPr lang="it-IT" sz="3000" b="1" dirty="0" smtClean="0">
                <a:solidFill>
                  <a:srgbClr val="FF0000"/>
                </a:solidFill>
                <a:latin typeface="Bookman Old Style" pitchFamily="18" charset="0"/>
              </a:rPr>
              <a:t>rivoluzione parlamentare </a:t>
            </a:r>
            <a:r>
              <a:rPr lang="it-IT" sz="2400" dirty="0" smtClean="0">
                <a:latin typeface="Bookman Old Style" pitchFamily="18" charset="0"/>
              </a:rPr>
              <a:t>(borghesi che, nell’Assemblea Nazionale Costituente, lottano contro il potere assoluto cercando di dare alla Francia una costituzione).</a:t>
            </a:r>
          </a:p>
        </p:txBody>
      </p:sp>
      <p:sp>
        <p:nvSpPr>
          <p:cNvPr id="13" name="CasellaDiTesto 12"/>
          <p:cNvSpPr txBox="1"/>
          <p:nvPr/>
        </p:nvSpPr>
        <p:spPr>
          <a:xfrm>
            <a:off x="571472" y="3643314"/>
            <a:ext cx="7858148"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sz="3000" dirty="0" smtClean="0">
                <a:latin typeface="Bookman Old Style" pitchFamily="18" charset="0"/>
              </a:rPr>
              <a:t>La rivoluzione delle </a:t>
            </a:r>
            <a:r>
              <a:rPr lang="it-IT" sz="3000" b="1" dirty="0" smtClean="0">
                <a:solidFill>
                  <a:srgbClr val="FF0000"/>
                </a:solidFill>
                <a:latin typeface="Bookman Old Style" pitchFamily="18" charset="0"/>
              </a:rPr>
              <a:t>città</a:t>
            </a:r>
            <a:r>
              <a:rPr lang="it-IT" sz="3000" dirty="0" smtClean="0">
                <a:latin typeface="Bookman Old Style" pitchFamily="18" charset="0"/>
              </a:rPr>
              <a:t> </a:t>
            </a:r>
            <a:r>
              <a:rPr lang="it-IT" sz="2400" dirty="0" smtClean="0">
                <a:latin typeface="Bookman Old Style" pitchFamily="18" charset="0"/>
              </a:rPr>
              <a:t>(i cittadini si uniscono alle rivendicazioni della borghesia)</a:t>
            </a:r>
          </a:p>
        </p:txBody>
      </p:sp>
      <p:sp>
        <p:nvSpPr>
          <p:cNvPr id="14" name="CasellaDiTesto 13"/>
          <p:cNvSpPr txBox="1"/>
          <p:nvPr/>
        </p:nvSpPr>
        <p:spPr>
          <a:xfrm>
            <a:off x="571472" y="5072074"/>
            <a:ext cx="785814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t-IT" sz="3000" dirty="0" smtClean="0">
                <a:latin typeface="Bookman Old Style" pitchFamily="18" charset="0"/>
              </a:rPr>
              <a:t>La rivoluzione dei </a:t>
            </a:r>
            <a:r>
              <a:rPr lang="it-IT" sz="3000" b="1" dirty="0" smtClean="0">
                <a:solidFill>
                  <a:srgbClr val="FF0000"/>
                </a:solidFill>
                <a:latin typeface="Bookman Old Style" pitchFamily="18" charset="0"/>
              </a:rPr>
              <a:t>contadini</a:t>
            </a:r>
            <a:r>
              <a:rPr lang="it-IT" sz="3000" dirty="0" smtClean="0">
                <a:latin typeface="Bookman Old Style" pitchFamily="18" charset="0"/>
              </a:rPr>
              <a:t> (più disordinata e senza guida).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Dichiarazione dei diritti dell’uomo e del cittadino</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1928802"/>
            <a:ext cx="4714908"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3000" dirty="0" smtClean="0">
                <a:latin typeface="Bookman Old Style" pitchFamily="18" charset="0"/>
              </a:rPr>
              <a:t> </a:t>
            </a:r>
            <a:r>
              <a:rPr lang="it-IT" sz="3200" dirty="0" smtClean="0"/>
              <a:t>L’Assemblea Nazionale Costituente scrive, </a:t>
            </a:r>
            <a:r>
              <a:rPr lang="it-IT" sz="2800" dirty="0" smtClean="0"/>
              <a:t>sul modello della </a:t>
            </a:r>
            <a:r>
              <a:rPr lang="it-IT" sz="2800" i="1" dirty="0" smtClean="0"/>
              <a:t>Dichiarazione di indipendenza</a:t>
            </a:r>
            <a:r>
              <a:rPr lang="it-IT" sz="2800" dirty="0" smtClean="0"/>
              <a:t> americana</a:t>
            </a:r>
            <a:r>
              <a:rPr lang="it-IT" sz="3200" dirty="0" smtClean="0"/>
              <a:t>, i 17 articoli della  </a:t>
            </a:r>
            <a:r>
              <a:rPr lang="it-IT" sz="3200" b="1" dirty="0" smtClean="0"/>
              <a:t>DICHIARAZIONE DEI DIRITTI DELL’UOMO E DEL CITTADINO</a:t>
            </a:r>
            <a:r>
              <a:rPr lang="it-IT" sz="3200" dirty="0" smtClean="0"/>
              <a:t>.</a:t>
            </a:r>
            <a:endParaRPr lang="it-IT" sz="3000" dirty="0">
              <a:solidFill>
                <a:schemeClr val="tx1"/>
              </a:solidFill>
              <a:latin typeface="Bookman Old Style" pitchFamily="18" charset="0"/>
            </a:endParaRPr>
          </a:p>
        </p:txBody>
      </p:sp>
      <p:pic>
        <p:nvPicPr>
          <p:cNvPr id="1026" name="Picture 2" descr="https://upload.wikimedia.org/wikipedia/commons/thumb/6/6c/Declaration_of_the_Rights_of_Man_and_of_the_Citizen_in_1789.jpg/290px-Declaration_of_the_Rights_of_Man_and_of_the_Citizen_in_1789.jpg"/>
          <p:cNvPicPr>
            <a:picLocks noChangeAspect="1" noChangeArrowheads="1"/>
          </p:cNvPicPr>
          <p:nvPr/>
        </p:nvPicPr>
        <p:blipFill>
          <a:blip r:embed="rId3" cstate="print"/>
          <a:srcRect/>
          <a:stretch>
            <a:fillRect/>
          </a:stretch>
        </p:blipFill>
        <p:spPr bwMode="auto">
          <a:xfrm>
            <a:off x="5643570" y="2071678"/>
            <a:ext cx="2762250" cy="3638551"/>
          </a:xfrm>
          <a:prstGeom prst="rect">
            <a:avLst/>
          </a:prstGeom>
          <a:noFill/>
        </p:spPr>
      </p:pic>
      <p:sp>
        <p:nvSpPr>
          <p:cNvPr id="7" name="CasellaDiTesto 6"/>
          <p:cNvSpPr txBox="1"/>
          <p:nvPr/>
        </p:nvSpPr>
        <p:spPr>
          <a:xfrm>
            <a:off x="3857620" y="5715016"/>
            <a:ext cx="134779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dirty="0" smtClean="0">
                <a:latin typeface="Bookman Old Style" pitchFamily="18" charset="0"/>
              </a:rPr>
              <a:t>26 agosto</a:t>
            </a:r>
            <a:endParaRPr lang="it-IT" dirty="0">
              <a:solidFill>
                <a:schemeClr val="tx1"/>
              </a:solidFill>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Dichiarazione dei diritti dell’uomo e del cittadino</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2285992"/>
            <a:ext cx="8429684" cy="332398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it-IT" sz="3000" dirty="0" smtClean="0"/>
              <a:t>TUTELA DEI </a:t>
            </a:r>
            <a:r>
              <a:rPr lang="it-IT" sz="3000" dirty="0" smtClean="0">
                <a:solidFill>
                  <a:srgbClr val="FF0000"/>
                </a:solidFill>
              </a:rPr>
              <a:t>DIRITTI NATURALI </a:t>
            </a:r>
            <a:r>
              <a:rPr lang="it-IT" sz="3000" dirty="0" smtClean="0"/>
              <a:t>(la </a:t>
            </a:r>
            <a:r>
              <a:rPr lang="it-IT" sz="3000" u="sng" dirty="0" smtClean="0"/>
              <a:t>vita</a:t>
            </a:r>
            <a:r>
              <a:rPr lang="it-IT" sz="3000" dirty="0" smtClean="0"/>
              <a:t>, la </a:t>
            </a:r>
            <a:r>
              <a:rPr lang="it-IT" sz="3000" u="sng" dirty="0" smtClean="0"/>
              <a:t>libertà</a:t>
            </a:r>
            <a:r>
              <a:rPr lang="it-IT" sz="3000" dirty="0" smtClean="0"/>
              <a:t>, la </a:t>
            </a:r>
            <a:r>
              <a:rPr lang="it-IT" sz="3000" u="sng" dirty="0" smtClean="0"/>
              <a:t>proprietà</a:t>
            </a:r>
            <a:r>
              <a:rPr lang="it-IT" sz="3000" dirty="0" smtClean="0"/>
              <a:t>, la </a:t>
            </a:r>
            <a:r>
              <a:rPr lang="it-IT" sz="3000" u="sng" dirty="0" smtClean="0"/>
              <a:t>sicurezza</a:t>
            </a:r>
            <a:r>
              <a:rPr lang="it-IT" sz="3000" dirty="0" smtClean="0"/>
              <a:t> e il </a:t>
            </a:r>
            <a:r>
              <a:rPr lang="it-IT" sz="3000" u="sng" dirty="0" smtClean="0"/>
              <a:t>diritto di resistenza</a:t>
            </a:r>
            <a:r>
              <a:rPr lang="it-IT" sz="3000" dirty="0" smtClean="0"/>
              <a:t> all’oppressione e, ovviamente, </a:t>
            </a:r>
            <a:r>
              <a:rPr lang="it-IT" sz="3000" u="sng" dirty="0" smtClean="0"/>
              <a:t>l’uguaglianza</a:t>
            </a:r>
            <a:r>
              <a:rPr lang="it-IT" sz="3000" dirty="0" smtClean="0"/>
              <a:t> tra gli uomini).</a:t>
            </a:r>
          </a:p>
          <a:p>
            <a:pPr lvl="0"/>
            <a:endParaRPr lang="it-IT" sz="3000" dirty="0" smtClean="0"/>
          </a:p>
          <a:p>
            <a:pPr lvl="0"/>
            <a:r>
              <a:rPr lang="it-IT" sz="3000" dirty="0" smtClean="0">
                <a:solidFill>
                  <a:srgbClr val="FF0000"/>
                </a:solidFill>
              </a:rPr>
              <a:t>SOVRANITÀ POPOLARE</a:t>
            </a:r>
            <a:r>
              <a:rPr lang="it-IT" sz="3000" dirty="0" smtClean="0"/>
              <a:t>: partecipazione di tutti alla formulazione delle leggi e al controllo delle imposte.</a:t>
            </a:r>
          </a:p>
        </p:txBody>
      </p:sp>
      <p:pic>
        <p:nvPicPr>
          <p:cNvPr id="1026" name="Picture 2" descr="https://upload.wikimedia.org/wikipedia/commons/thumb/6/6c/Declaration_of_the_Rights_of_Man_and_of_the_Citizen_in_1789.jpg/290px-Declaration_of_the_Rights_of_Man_and_of_the_Citizen_in_1789.jpg"/>
          <p:cNvPicPr>
            <a:picLocks noChangeAspect="1" noChangeArrowheads="1"/>
          </p:cNvPicPr>
          <p:nvPr/>
        </p:nvPicPr>
        <p:blipFill>
          <a:blip r:embed="rId3" cstate="print"/>
          <a:srcRect/>
          <a:stretch>
            <a:fillRect/>
          </a:stretch>
        </p:blipFill>
        <p:spPr bwMode="auto">
          <a:xfrm>
            <a:off x="7643834" y="214290"/>
            <a:ext cx="1138893" cy="150019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Dichiarazione dei diritti dell’uomo e del cittadino</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2285992"/>
            <a:ext cx="8429684"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it-IT" sz="2000" dirty="0" smtClean="0"/>
              <a:t>I Rappresentanti del Popolo Francese, costituiti in Assemblea Nazionale, considerando che l’ignoranza, l’oblio o il </a:t>
            </a:r>
            <a:r>
              <a:rPr lang="it-IT" sz="2000" b="1" dirty="0" smtClean="0"/>
              <a:t>disprezzo dei diritti dell’uomo </a:t>
            </a:r>
            <a:r>
              <a:rPr lang="it-IT" sz="2000" dirty="0" smtClean="0"/>
              <a:t>sono le uniche </a:t>
            </a:r>
            <a:r>
              <a:rPr lang="it-IT" sz="2000" b="1" dirty="0" smtClean="0"/>
              <a:t>cause delle sciagure </a:t>
            </a:r>
            <a:r>
              <a:rPr lang="it-IT" sz="2000" dirty="0" smtClean="0"/>
              <a:t>pubbliche e della corruzione dei governi, hanno stabilito di esporre, in una solenne dichiarazione, i </a:t>
            </a:r>
            <a:r>
              <a:rPr lang="it-IT" sz="2000" b="1" dirty="0" smtClean="0">
                <a:solidFill>
                  <a:srgbClr val="FF0000"/>
                </a:solidFill>
              </a:rPr>
              <a:t>diritti naturali, inalienabili e sacri dell’uomo</a:t>
            </a:r>
            <a:r>
              <a:rPr lang="it-IT" sz="2000" dirty="0" smtClean="0"/>
              <a:t>, affinché questa dichiarazione, costantemente presente a tutti i membri del corpo sociale, rammenti loro incessantemente i loro diritti e i loro doveri; affinché maggior rispetto ritraggano gli atti del Potere legislativo e quelli del Potere esecutivo dal poter essere in ogni istante paragonati con il fine di ogni istituzione politica; affinché i reclami dei cittadini, </a:t>
            </a:r>
            <a:r>
              <a:rPr lang="it-IT" sz="2000" b="1" dirty="0" smtClean="0"/>
              <a:t>fondati d’ora innanzi su dei </a:t>
            </a:r>
            <a:r>
              <a:rPr lang="it-IT" sz="2000" b="1" dirty="0" err="1" smtClean="0"/>
              <a:t>princìpi</a:t>
            </a:r>
            <a:r>
              <a:rPr lang="it-IT" sz="2000" b="1" dirty="0" smtClean="0"/>
              <a:t> semplici ed incontestabili</a:t>
            </a:r>
            <a:r>
              <a:rPr lang="it-IT" sz="2000" dirty="0" smtClean="0"/>
              <a:t>, abbiamo sempre per risultato il mantenimento della Costituzione e la felicità di tutti. In conseguenza, l’Assemblea Nazionale riconosce e dichiara, in presenza e sotto gli auspici dell’Essere Supremo, i seguenti diritti dell’uomo e del cittadino:</a:t>
            </a:r>
          </a:p>
        </p:txBody>
      </p:sp>
      <p:pic>
        <p:nvPicPr>
          <p:cNvPr id="1026" name="Picture 2" descr="https://upload.wikimedia.org/wikipedia/commons/thumb/6/6c/Declaration_of_the_Rights_of_Man_and_of_the_Citizen_in_1789.jpg/290px-Declaration_of_the_Rights_of_Man_and_of_the_Citizen_in_1789.jpg"/>
          <p:cNvPicPr>
            <a:picLocks noChangeAspect="1" noChangeArrowheads="1"/>
          </p:cNvPicPr>
          <p:nvPr/>
        </p:nvPicPr>
        <p:blipFill>
          <a:blip r:embed="rId3" cstate="print"/>
          <a:srcRect/>
          <a:stretch>
            <a:fillRect/>
          </a:stretch>
        </p:blipFill>
        <p:spPr bwMode="auto">
          <a:xfrm>
            <a:off x="7643834" y="214290"/>
            <a:ext cx="1138893" cy="1500198"/>
          </a:xfrm>
          <a:prstGeom prst="rect">
            <a:avLst/>
          </a:prstGeom>
          <a:noFill/>
        </p:spPr>
      </p:pic>
      <p:sp>
        <p:nvSpPr>
          <p:cNvPr id="6" name="CasellaDiTesto 5"/>
          <p:cNvSpPr txBox="1"/>
          <p:nvPr/>
        </p:nvSpPr>
        <p:spPr>
          <a:xfrm>
            <a:off x="285720" y="1928802"/>
            <a:ext cx="1562112"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it-IT" sz="2000" dirty="0" smtClean="0"/>
              <a:t>PREAMBOLO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Dichiarazione dei diritti dell’uomo e del cittadino</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2285992"/>
            <a:ext cx="8429684"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2000" b="1" dirty="0" smtClean="0">
                <a:solidFill>
                  <a:schemeClr val="tx2"/>
                </a:solidFill>
              </a:rPr>
              <a:t>Art. 1.</a:t>
            </a:r>
            <a:r>
              <a:rPr lang="it-IT" sz="2000" dirty="0" smtClean="0"/>
              <a:t> Gli uomini nascono e rimangono </a:t>
            </a:r>
            <a:r>
              <a:rPr lang="it-IT" sz="2000" u="sng" dirty="0" smtClean="0"/>
              <a:t>liberi</a:t>
            </a:r>
            <a:r>
              <a:rPr lang="it-IT" sz="2000" dirty="0" smtClean="0"/>
              <a:t> e </a:t>
            </a:r>
            <a:r>
              <a:rPr lang="it-IT" sz="2000" u="sng" dirty="0" smtClean="0"/>
              <a:t>uguali</a:t>
            </a:r>
            <a:r>
              <a:rPr lang="it-IT" sz="2000" dirty="0" smtClean="0"/>
              <a:t> nei diritti. Le distinzioni sociali non possono essere fondate che sull’utilità comune.</a:t>
            </a:r>
          </a:p>
          <a:p>
            <a:r>
              <a:rPr lang="it-IT" sz="2000" b="1" dirty="0" smtClean="0">
                <a:solidFill>
                  <a:schemeClr val="tx2"/>
                </a:solidFill>
              </a:rPr>
              <a:t>Art. 2. </a:t>
            </a:r>
            <a:r>
              <a:rPr lang="it-IT" sz="2000" dirty="0" smtClean="0"/>
              <a:t>Il </a:t>
            </a:r>
            <a:r>
              <a:rPr lang="it-IT" sz="2000" u="sng" dirty="0" smtClean="0"/>
              <a:t>fine di ogni associazione politica</a:t>
            </a:r>
            <a:r>
              <a:rPr lang="it-IT" sz="2000" dirty="0" smtClean="0"/>
              <a:t> è la </a:t>
            </a:r>
            <a:r>
              <a:rPr lang="it-IT" sz="2000" u="sng" dirty="0" smtClean="0"/>
              <a:t>conservazione dei diritti naturali</a:t>
            </a:r>
            <a:r>
              <a:rPr lang="it-IT" sz="2000" dirty="0" smtClean="0"/>
              <a:t> ed imprescrittibili dell’uomo. Questi diritti sono </a:t>
            </a:r>
            <a:r>
              <a:rPr lang="it-IT" sz="2000" u="sng" dirty="0" smtClean="0"/>
              <a:t>la libertà, la proprietà, la sicurezza e la resistenza all’oppressione</a:t>
            </a:r>
            <a:r>
              <a:rPr lang="it-IT" sz="2000" dirty="0" smtClean="0"/>
              <a:t>.</a:t>
            </a:r>
          </a:p>
          <a:p>
            <a:r>
              <a:rPr lang="it-IT" sz="2000" b="1" dirty="0" smtClean="0">
                <a:solidFill>
                  <a:schemeClr val="tx2"/>
                </a:solidFill>
              </a:rPr>
              <a:t>Art. 3. </a:t>
            </a:r>
            <a:r>
              <a:rPr lang="it-IT" sz="2000" dirty="0" smtClean="0"/>
              <a:t>Il principio di ogni </a:t>
            </a:r>
            <a:r>
              <a:rPr lang="it-IT" sz="2000" u="sng" dirty="0" smtClean="0"/>
              <a:t>sovranità</a:t>
            </a:r>
            <a:r>
              <a:rPr lang="it-IT" sz="2000" dirty="0" smtClean="0"/>
              <a:t> risiede essenzialmente nella </a:t>
            </a:r>
            <a:r>
              <a:rPr lang="it-IT" sz="2000" u="sng" dirty="0" smtClean="0"/>
              <a:t>Nazione</a:t>
            </a:r>
            <a:r>
              <a:rPr lang="it-IT" sz="2000" dirty="0" smtClean="0"/>
              <a:t>. […].</a:t>
            </a:r>
          </a:p>
          <a:p>
            <a:r>
              <a:rPr lang="it-IT" sz="2000" b="1" dirty="0" smtClean="0">
                <a:solidFill>
                  <a:schemeClr val="tx2"/>
                </a:solidFill>
              </a:rPr>
              <a:t>Art. 4. </a:t>
            </a:r>
            <a:r>
              <a:rPr lang="it-IT" sz="2000" dirty="0" smtClean="0"/>
              <a:t>La libertà consiste nel poter fare </a:t>
            </a:r>
            <a:r>
              <a:rPr lang="it-IT" sz="2000" u="sng" dirty="0" smtClean="0"/>
              <a:t>tutto ciò che non nuoce ad altri</a:t>
            </a:r>
            <a:r>
              <a:rPr lang="it-IT" sz="2000" dirty="0" smtClean="0"/>
              <a:t> […]</a:t>
            </a:r>
          </a:p>
          <a:p>
            <a:r>
              <a:rPr lang="it-IT" sz="2000" b="1" dirty="0" smtClean="0">
                <a:solidFill>
                  <a:schemeClr val="tx2"/>
                </a:solidFill>
              </a:rPr>
              <a:t>Art. 6. </a:t>
            </a:r>
            <a:r>
              <a:rPr lang="it-IT" sz="2000" dirty="0" smtClean="0"/>
              <a:t>La </a:t>
            </a:r>
            <a:r>
              <a:rPr lang="it-IT" sz="2000" u="sng" dirty="0" smtClean="0"/>
              <a:t>Legge è l’espressione della volontà generale</a:t>
            </a:r>
            <a:r>
              <a:rPr lang="it-IT" sz="2000" dirty="0" smtClean="0"/>
              <a:t>. […] Tutti i cittadini essendo uguali ai suoi occhi sono </a:t>
            </a:r>
            <a:r>
              <a:rPr lang="it-IT" sz="2000" u="sng" dirty="0" smtClean="0"/>
              <a:t>ugualmente ammissibili a tutte le dignità, posti e impieghi pubblici secondo la loro capacità</a:t>
            </a:r>
            <a:r>
              <a:rPr lang="it-IT" sz="2000" dirty="0" smtClean="0"/>
              <a:t> […]</a:t>
            </a:r>
          </a:p>
          <a:p>
            <a:r>
              <a:rPr lang="it-IT" sz="2000" b="1" dirty="0" smtClean="0">
                <a:solidFill>
                  <a:schemeClr val="tx2"/>
                </a:solidFill>
              </a:rPr>
              <a:t>Art. 7. </a:t>
            </a:r>
            <a:r>
              <a:rPr lang="it-IT" sz="2000" dirty="0" smtClean="0"/>
              <a:t>Nessun uomo può esser </a:t>
            </a:r>
            <a:r>
              <a:rPr lang="it-IT" sz="2000" u="sng" dirty="0" smtClean="0"/>
              <a:t>accusato, arrestato o detenuto</a:t>
            </a:r>
            <a:r>
              <a:rPr lang="it-IT" sz="2000" dirty="0" smtClean="0"/>
              <a:t> se non nei casi determinati dalla </a:t>
            </a:r>
            <a:r>
              <a:rPr lang="it-IT" sz="2000" u="sng" dirty="0" smtClean="0"/>
              <a:t>Legge</a:t>
            </a:r>
            <a:r>
              <a:rPr lang="it-IT" sz="2000" dirty="0" smtClean="0"/>
              <a:t> […]</a:t>
            </a:r>
          </a:p>
          <a:p>
            <a:r>
              <a:rPr lang="it-IT" sz="2000" b="1" dirty="0" smtClean="0">
                <a:solidFill>
                  <a:schemeClr val="tx2"/>
                </a:solidFill>
              </a:rPr>
              <a:t>Art. 10. </a:t>
            </a:r>
            <a:r>
              <a:rPr lang="it-IT" sz="2000" dirty="0" smtClean="0"/>
              <a:t>Nessuno deve essere molestato per le sue opinioni anche </a:t>
            </a:r>
            <a:r>
              <a:rPr lang="it-IT" sz="2000" u="sng" dirty="0" smtClean="0"/>
              <a:t>religiose</a:t>
            </a:r>
            <a:endParaRPr lang="it-IT" sz="2000" dirty="0" smtClean="0"/>
          </a:p>
        </p:txBody>
      </p:sp>
      <p:pic>
        <p:nvPicPr>
          <p:cNvPr id="1026" name="Picture 2" descr="https://upload.wikimedia.org/wikipedia/commons/thumb/6/6c/Declaration_of_the_Rights_of_Man_and_of_the_Citizen_in_1789.jpg/290px-Declaration_of_the_Rights_of_Man_and_of_the_Citizen_in_1789.jpg"/>
          <p:cNvPicPr>
            <a:picLocks noChangeAspect="1" noChangeArrowheads="1"/>
          </p:cNvPicPr>
          <p:nvPr/>
        </p:nvPicPr>
        <p:blipFill>
          <a:blip r:embed="rId3" cstate="print"/>
          <a:srcRect/>
          <a:stretch>
            <a:fillRect/>
          </a:stretch>
        </p:blipFill>
        <p:spPr bwMode="auto">
          <a:xfrm>
            <a:off x="7643834" y="214290"/>
            <a:ext cx="1138893" cy="150019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Dichiarazione dei diritti dell’uomo e del cittadino</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357158" y="2285992"/>
            <a:ext cx="8429684"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it-IT" sz="2000" b="1" dirty="0" smtClean="0">
                <a:solidFill>
                  <a:schemeClr val="tx2"/>
                </a:solidFill>
              </a:rPr>
              <a:t>Art. 11. </a:t>
            </a:r>
            <a:r>
              <a:rPr lang="it-IT" sz="2000" dirty="0" smtClean="0"/>
              <a:t>La </a:t>
            </a:r>
            <a:r>
              <a:rPr lang="it-IT" sz="2000" u="sng" dirty="0" smtClean="0"/>
              <a:t>libera comunicazione dei pensieri e delle opinioni</a:t>
            </a:r>
            <a:r>
              <a:rPr lang="it-IT" sz="2000" dirty="0" smtClean="0"/>
              <a:t> è uno dei diritti più preziosi dell’uomo […]</a:t>
            </a:r>
          </a:p>
          <a:p>
            <a:pPr algn="just"/>
            <a:r>
              <a:rPr lang="it-IT" sz="2000" b="1" dirty="0" smtClean="0">
                <a:solidFill>
                  <a:schemeClr val="tx2"/>
                </a:solidFill>
              </a:rPr>
              <a:t>Art. 12. </a:t>
            </a:r>
            <a:r>
              <a:rPr lang="it-IT" sz="2000" dirty="0" smtClean="0"/>
              <a:t>La </a:t>
            </a:r>
            <a:r>
              <a:rPr lang="it-IT" sz="2000" u="sng" dirty="0" smtClean="0"/>
              <a:t>garanzia</a:t>
            </a:r>
            <a:r>
              <a:rPr lang="it-IT" sz="2000" dirty="0" smtClean="0"/>
              <a:t> dei diritti dell’uomo e del cittadino ha bisogno di una </a:t>
            </a:r>
            <a:r>
              <a:rPr lang="it-IT" sz="2000" u="sng" dirty="0" smtClean="0"/>
              <a:t>forza pubblica</a:t>
            </a:r>
            <a:r>
              <a:rPr lang="it-IT" sz="2000" dirty="0" smtClean="0"/>
              <a:t>; questa forza è dunque istituita </a:t>
            </a:r>
            <a:r>
              <a:rPr lang="it-IT" sz="2000" u="sng" dirty="0" smtClean="0"/>
              <a:t>per il vantaggio di tutti</a:t>
            </a:r>
            <a:r>
              <a:rPr lang="it-IT" sz="2000" dirty="0" smtClean="0"/>
              <a:t> e non per l’utilità particolare di coloro ai quali essa è affidata.</a:t>
            </a:r>
          </a:p>
          <a:p>
            <a:pPr algn="just"/>
            <a:r>
              <a:rPr lang="it-IT" sz="2000" b="1" dirty="0" smtClean="0">
                <a:solidFill>
                  <a:schemeClr val="tx2"/>
                </a:solidFill>
              </a:rPr>
              <a:t>Art. 13. </a:t>
            </a:r>
            <a:r>
              <a:rPr lang="it-IT" sz="2000" dirty="0" smtClean="0"/>
              <a:t>Per il mantenimento della forza pubblica, e per le spese d’amministrazione, è </a:t>
            </a:r>
            <a:r>
              <a:rPr lang="it-IT" sz="2000" u="sng" dirty="0" smtClean="0"/>
              <a:t>indispensabile un contributo comune</a:t>
            </a:r>
            <a:r>
              <a:rPr lang="it-IT" sz="2000" dirty="0" smtClean="0"/>
              <a:t>: esso deve essere ugualmente </a:t>
            </a:r>
            <a:r>
              <a:rPr lang="it-IT" sz="2000" u="sng" dirty="0" smtClean="0"/>
              <a:t>ripartito fra tutti i cittadini, in ragione delle loro sostanze</a:t>
            </a:r>
            <a:r>
              <a:rPr lang="it-IT" sz="2000" dirty="0" smtClean="0"/>
              <a:t>. […]</a:t>
            </a:r>
          </a:p>
          <a:p>
            <a:pPr algn="just"/>
            <a:r>
              <a:rPr lang="it-IT" sz="2000" b="1" dirty="0" smtClean="0">
                <a:solidFill>
                  <a:schemeClr val="tx2"/>
                </a:solidFill>
              </a:rPr>
              <a:t>Art. 16. </a:t>
            </a:r>
            <a:r>
              <a:rPr lang="it-IT" sz="2000" dirty="0" smtClean="0"/>
              <a:t>Ogni società in cui la garanzia dei diritti non è assicurata, né la </a:t>
            </a:r>
            <a:r>
              <a:rPr lang="it-IT" sz="2000" u="sng" dirty="0" smtClean="0"/>
              <a:t>separazione dei poteri </a:t>
            </a:r>
            <a:r>
              <a:rPr lang="it-IT" sz="2000" dirty="0" smtClean="0"/>
              <a:t>determinata, non ha costituzione.</a:t>
            </a:r>
          </a:p>
          <a:p>
            <a:pPr algn="just"/>
            <a:r>
              <a:rPr lang="it-IT" sz="2000" b="1" dirty="0" smtClean="0">
                <a:solidFill>
                  <a:schemeClr val="tx2"/>
                </a:solidFill>
              </a:rPr>
              <a:t>Art. 17. </a:t>
            </a:r>
            <a:r>
              <a:rPr lang="it-IT" sz="2000" dirty="0" smtClean="0"/>
              <a:t>La </a:t>
            </a:r>
            <a:r>
              <a:rPr lang="it-IT" sz="2000" u="sng" dirty="0" smtClean="0"/>
              <a:t>proprietà</a:t>
            </a:r>
            <a:r>
              <a:rPr lang="it-IT" sz="2000" dirty="0" smtClean="0"/>
              <a:t> essendo un diritto inviolabile e sacro, nessuno può esserne privato, salvo quando la necessità pubblica, legalmente constatata, lo esiga in maniera evidente, e previa una giusta indennità.</a:t>
            </a:r>
          </a:p>
        </p:txBody>
      </p:sp>
      <p:pic>
        <p:nvPicPr>
          <p:cNvPr id="1026" name="Picture 2" descr="https://upload.wikimedia.org/wikipedia/commons/thumb/6/6c/Declaration_of_the_Rights_of_Man_and_of_the_Citizen_in_1789.jpg/290px-Declaration_of_the_Rights_of_Man_and_of_the_Citizen_in_1789.jpg"/>
          <p:cNvPicPr>
            <a:picLocks noChangeAspect="1" noChangeArrowheads="1"/>
          </p:cNvPicPr>
          <p:nvPr/>
        </p:nvPicPr>
        <p:blipFill>
          <a:blip r:embed="rId3" cstate="print"/>
          <a:srcRect/>
          <a:stretch>
            <a:fillRect/>
          </a:stretch>
        </p:blipFill>
        <p:spPr bwMode="auto">
          <a:xfrm>
            <a:off x="7643834" y="214290"/>
            <a:ext cx="1138893" cy="150019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Marcia su Versailles</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1571604" y="3500438"/>
            <a:ext cx="521497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800" dirty="0" smtClean="0"/>
              <a:t>Mancanza di generi di sussistenza</a:t>
            </a:r>
          </a:p>
        </p:txBody>
      </p:sp>
      <p:sp>
        <p:nvSpPr>
          <p:cNvPr id="6" name="CasellaDiTesto 5"/>
          <p:cNvSpPr txBox="1"/>
          <p:nvPr/>
        </p:nvSpPr>
        <p:spPr>
          <a:xfrm>
            <a:off x="285720" y="1928802"/>
            <a:ext cx="8429684"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Il re non accetta la </a:t>
            </a:r>
            <a:r>
              <a:rPr lang="it-IT" sz="2800" b="1" i="1" dirty="0" smtClean="0"/>
              <a:t>Dichiarazione</a:t>
            </a:r>
            <a:r>
              <a:rPr lang="it-IT" sz="2800" b="1" dirty="0" smtClean="0"/>
              <a:t> </a:t>
            </a:r>
          </a:p>
          <a:p>
            <a:r>
              <a:rPr lang="it-IT" sz="2000" dirty="0" smtClean="0"/>
              <a:t>(sovranità della volontà popolare, in cui i francesi non erano più sudditi di una Corona, ma cittadini di uno Stato costituzionale)</a:t>
            </a:r>
          </a:p>
        </p:txBody>
      </p:sp>
      <p:sp>
        <p:nvSpPr>
          <p:cNvPr id="7" name="CasellaDiTesto 6"/>
          <p:cNvSpPr txBox="1"/>
          <p:nvPr/>
        </p:nvSpPr>
        <p:spPr>
          <a:xfrm>
            <a:off x="357158" y="4286256"/>
            <a:ext cx="8429684"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2800" b="1" cap="small" dirty="0" smtClean="0"/>
              <a:t>il </a:t>
            </a:r>
            <a:r>
              <a:rPr lang="it-IT" sz="2800" b="1" cap="small" dirty="0" smtClean="0">
                <a:solidFill>
                  <a:srgbClr val="FF0000"/>
                </a:solidFill>
              </a:rPr>
              <a:t>popolo</a:t>
            </a:r>
            <a:r>
              <a:rPr lang="it-IT" sz="2800" b="1" cap="small" dirty="0" smtClean="0"/>
              <a:t> (circa 7000 persone, in maggioranza donne) invade il palazzo del re a </a:t>
            </a:r>
            <a:r>
              <a:rPr lang="it-IT" sz="2800" b="1" cap="small" dirty="0" smtClean="0">
                <a:solidFill>
                  <a:srgbClr val="FF0000"/>
                </a:solidFill>
              </a:rPr>
              <a:t>Versailles</a:t>
            </a:r>
            <a:r>
              <a:rPr lang="it-IT" sz="2800" dirty="0" smtClean="0"/>
              <a:t> e obbliga la famiglia reale a </a:t>
            </a:r>
            <a:r>
              <a:rPr lang="it-IT" sz="2800" b="1" dirty="0" smtClean="0">
                <a:solidFill>
                  <a:srgbClr val="FF0000"/>
                </a:solidFill>
              </a:rPr>
              <a:t>trasferirsi</a:t>
            </a:r>
            <a:r>
              <a:rPr lang="it-IT" sz="2800" b="1" dirty="0" smtClean="0"/>
              <a:t> a </a:t>
            </a:r>
            <a:r>
              <a:rPr lang="it-IT" sz="2800" b="1" dirty="0" smtClean="0">
                <a:solidFill>
                  <a:srgbClr val="FF0000"/>
                </a:solidFill>
              </a:rPr>
              <a:t>Parigi</a:t>
            </a:r>
            <a:r>
              <a:rPr lang="it-IT" sz="2800" dirty="0" smtClean="0"/>
              <a:t>, dove è più controllabile. </a:t>
            </a:r>
          </a:p>
          <a:p>
            <a:r>
              <a:rPr lang="it-IT" sz="2800" dirty="0" smtClean="0"/>
              <a:t>Molti </a:t>
            </a:r>
            <a:r>
              <a:rPr lang="it-IT" sz="2800" b="1" dirty="0" smtClean="0"/>
              <a:t>nobili fuggono</a:t>
            </a:r>
            <a:r>
              <a:rPr lang="it-IT" sz="2800" dirty="0" smtClean="0"/>
              <a:t> all’estero, alcuni anche per organizzare una controrivoluzione.</a:t>
            </a:r>
            <a:endParaRPr lang="it-IT" sz="2800" dirty="0"/>
          </a:p>
        </p:txBody>
      </p:sp>
      <p:sp>
        <p:nvSpPr>
          <p:cNvPr id="8" name="CasellaDiTesto 7"/>
          <p:cNvSpPr txBox="1"/>
          <p:nvPr/>
        </p:nvSpPr>
        <p:spPr>
          <a:xfrm>
            <a:off x="3714744" y="3000372"/>
            <a:ext cx="857256" cy="523220"/>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2800" dirty="0" smtClean="0"/>
              <a:t>+</a:t>
            </a:r>
          </a:p>
        </p:txBody>
      </p:sp>
      <p:pic>
        <p:nvPicPr>
          <p:cNvPr id="37890" name="Picture 2" descr="Visualizza immagine di origine"/>
          <p:cNvPicPr>
            <a:picLocks noChangeAspect="1" noChangeArrowheads="1"/>
          </p:cNvPicPr>
          <p:nvPr/>
        </p:nvPicPr>
        <p:blipFill>
          <a:blip r:embed="rId3" cstate="print"/>
          <a:srcRect/>
          <a:stretch>
            <a:fillRect/>
          </a:stretch>
        </p:blipFill>
        <p:spPr bwMode="auto">
          <a:xfrm>
            <a:off x="6905192" y="3214686"/>
            <a:ext cx="2119730" cy="1123457"/>
          </a:xfrm>
          <a:prstGeom prst="rect">
            <a:avLst/>
          </a:prstGeom>
          <a:noFill/>
        </p:spPr>
      </p:pic>
      <p:sp>
        <p:nvSpPr>
          <p:cNvPr id="12" name="CasellaDiTesto 11"/>
          <p:cNvSpPr txBox="1"/>
          <p:nvPr/>
        </p:nvSpPr>
        <p:spPr>
          <a:xfrm>
            <a:off x="7358082" y="6215082"/>
            <a:ext cx="163355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2000" dirty="0" smtClean="0"/>
              <a:t>6 ottobre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questione Chiesa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428596" y="2285992"/>
            <a:ext cx="8143932"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dirty="0" smtClean="0"/>
              <a:t>- Soppressione degli ordini monastici e </a:t>
            </a:r>
            <a:r>
              <a:rPr lang="it-IT" sz="2800" b="1" i="1" dirty="0" smtClean="0"/>
              <a:t>nazionalizzazione dei beni del clero</a:t>
            </a:r>
            <a:r>
              <a:rPr lang="it-IT" sz="2800" dirty="0" smtClean="0"/>
              <a:t> </a:t>
            </a:r>
          </a:p>
          <a:p>
            <a:pPr algn="just"/>
            <a:r>
              <a:rPr lang="it-IT" sz="2800" dirty="0" smtClean="0"/>
              <a:t>- </a:t>
            </a:r>
            <a:r>
              <a:rPr lang="it-IT" sz="2800" b="1" dirty="0" smtClean="0"/>
              <a:t>Costituzione civile del clero</a:t>
            </a:r>
            <a:r>
              <a:rPr lang="it-IT" sz="2800" dirty="0" smtClean="0"/>
              <a:t>: i preti erano obbligati a </a:t>
            </a:r>
            <a:r>
              <a:rPr lang="it-IT" sz="2800" u="sng" dirty="0" smtClean="0"/>
              <a:t>giurare</a:t>
            </a:r>
            <a:r>
              <a:rPr lang="it-IT" sz="2800" dirty="0" smtClean="0"/>
              <a:t> fedeltà al </a:t>
            </a:r>
            <a:r>
              <a:rPr lang="it-IT" sz="2800" u="sng" dirty="0" smtClean="0"/>
              <a:t>re</a:t>
            </a:r>
            <a:r>
              <a:rPr lang="it-IT" sz="2800" dirty="0" smtClean="0"/>
              <a:t>, alla </a:t>
            </a:r>
            <a:r>
              <a:rPr lang="it-IT" sz="2800" u="sng" dirty="0" smtClean="0"/>
              <a:t>Nazione</a:t>
            </a:r>
            <a:r>
              <a:rPr lang="it-IT" sz="2800" dirty="0" smtClean="0"/>
              <a:t> e alla </a:t>
            </a:r>
            <a:r>
              <a:rPr lang="it-IT" sz="2800" u="sng" dirty="0" smtClean="0"/>
              <a:t>Costituzione</a:t>
            </a:r>
            <a:endParaRPr lang="it-IT" sz="2800" dirty="0" smtClean="0"/>
          </a:p>
        </p:txBody>
      </p:sp>
      <p:sp>
        <p:nvSpPr>
          <p:cNvPr id="6" name="CasellaDiTesto 5"/>
          <p:cNvSpPr txBox="1"/>
          <p:nvPr/>
        </p:nvSpPr>
        <p:spPr>
          <a:xfrm>
            <a:off x="5143504" y="6072206"/>
            <a:ext cx="3500462"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2000" dirty="0" smtClean="0"/>
              <a:t>Chiesa nemica della rivoluzione</a:t>
            </a:r>
          </a:p>
        </p:txBody>
      </p:sp>
      <p:sp>
        <p:nvSpPr>
          <p:cNvPr id="12" name="CasellaDiTesto 11"/>
          <p:cNvSpPr txBox="1"/>
          <p:nvPr/>
        </p:nvSpPr>
        <p:spPr>
          <a:xfrm>
            <a:off x="7286644" y="2357430"/>
            <a:ext cx="163355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000" dirty="0" smtClean="0"/>
              <a:t>2 novembre </a:t>
            </a:r>
            <a:endParaRPr lang="it-IT" sz="2000" dirty="0"/>
          </a:p>
        </p:txBody>
      </p:sp>
      <p:sp>
        <p:nvSpPr>
          <p:cNvPr id="14" name="CasellaDiTesto 13"/>
          <p:cNvSpPr txBox="1"/>
          <p:nvPr/>
        </p:nvSpPr>
        <p:spPr>
          <a:xfrm>
            <a:off x="500034" y="4643446"/>
            <a:ext cx="8072494"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2800" i="1" dirty="0" smtClean="0"/>
              <a:t>- Il clero francese si spacca</a:t>
            </a:r>
            <a:r>
              <a:rPr lang="it-IT" sz="2800" dirty="0" smtClean="0"/>
              <a:t> (i preti refrattari, allontanati con la forza). </a:t>
            </a:r>
          </a:p>
          <a:p>
            <a:pPr algn="just"/>
            <a:r>
              <a:rPr lang="it-IT" sz="2800" dirty="0" smtClean="0"/>
              <a:t>-   Papa </a:t>
            </a:r>
            <a:r>
              <a:rPr lang="it-IT" sz="2800" i="1" dirty="0" smtClean="0"/>
              <a:t>Pio </a:t>
            </a:r>
            <a:r>
              <a:rPr lang="it-IT" sz="2800" i="1" dirty="0" err="1" smtClean="0"/>
              <a:t>VI</a:t>
            </a:r>
            <a:r>
              <a:rPr lang="it-IT" sz="2800" i="1" dirty="0" smtClean="0"/>
              <a:t> condanna </a:t>
            </a:r>
            <a:r>
              <a:rPr lang="it-IT" sz="2800" dirty="0" smtClean="0"/>
              <a:t>i provvedimenti dei francesi</a:t>
            </a:r>
          </a:p>
        </p:txBody>
      </p:sp>
      <p:sp>
        <p:nvSpPr>
          <p:cNvPr id="15" name="CasellaDiTesto 14"/>
          <p:cNvSpPr txBox="1"/>
          <p:nvPr/>
        </p:nvSpPr>
        <p:spPr>
          <a:xfrm>
            <a:off x="438120" y="1652574"/>
            <a:ext cx="8429684"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Problema finanziario francese (deficit)</a:t>
            </a:r>
            <a:endParaRPr lang="it-IT"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SOCIETÀ FRANCESE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857224" y="1928802"/>
            <a:ext cx="4714908" cy="523220"/>
          </a:xfrm>
          <a:prstGeom prst="rect">
            <a:avLst/>
          </a:prstGeom>
          <a:noFill/>
        </p:spPr>
        <p:txBody>
          <a:bodyPr wrap="square" rtlCol="0">
            <a:spAutoFit/>
          </a:bodyPr>
          <a:lstStyle/>
          <a:p>
            <a:r>
              <a:rPr lang="it-IT" sz="2800" dirty="0" smtClean="0">
                <a:latin typeface="Bookman Old Style" pitchFamily="18" charset="0"/>
              </a:rPr>
              <a:t>Divisa in tre ordini o stati</a:t>
            </a:r>
            <a:endParaRPr lang="it-IT" sz="2800" dirty="0">
              <a:latin typeface="Bookman Old Style" pitchFamily="18" charset="0"/>
            </a:endParaRPr>
          </a:p>
        </p:txBody>
      </p:sp>
      <p:sp>
        <p:nvSpPr>
          <p:cNvPr id="10" name="CasellaDiTesto 9"/>
          <p:cNvSpPr txBox="1"/>
          <p:nvPr/>
        </p:nvSpPr>
        <p:spPr>
          <a:xfrm>
            <a:off x="6143636" y="2428868"/>
            <a:ext cx="2571768"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400" u="sng" dirty="0" smtClean="0">
                <a:latin typeface="Bookman Old Style" pitchFamily="18" charset="0"/>
              </a:rPr>
              <a:t>Nobili</a:t>
            </a:r>
            <a:endParaRPr lang="it-IT" sz="2400" dirty="0" smtClean="0">
              <a:latin typeface="Bookman Old Style" pitchFamily="18" charset="0"/>
            </a:endParaRPr>
          </a:p>
          <a:p>
            <a:r>
              <a:rPr lang="it-IT" sz="2400" dirty="0">
                <a:latin typeface="Bookman Old Style" pitchFamily="18" charset="0"/>
              </a:rPr>
              <a:t>1</a:t>
            </a:r>
            <a:r>
              <a:rPr lang="it-IT" sz="2400" dirty="0" smtClean="0">
                <a:latin typeface="Bookman Old Style" pitchFamily="18" charset="0"/>
              </a:rPr>
              <a:t>,5%</a:t>
            </a:r>
            <a:endParaRPr lang="it-IT" sz="2400" dirty="0">
              <a:latin typeface="Bookman Old Style" pitchFamily="18" charset="0"/>
            </a:endParaRPr>
          </a:p>
        </p:txBody>
      </p:sp>
      <p:pic>
        <p:nvPicPr>
          <p:cNvPr id="7" name="Immagine 6"/>
          <p:cNvPicPr/>
          <p:nvPr/>
        </p:nvPicPr>
        <p:blipFill>
          <a:blip r:embed="rId3" cstate="print"/>
          <a:srcRect/>
          <a:stretch>
            <a:fillRect/>
          </a:stretch>
        </p:blipFill>
        <p:spPr bwMode="auto">
          <a:xfrm>
            <a:off x="428596" y="2571744"/>
            <a:ext cx="5715040" cy="3214710"/>
          </a:xfrm>
          <a:prstGeom prst="rect">
            <a:avLst/>
          </a:prstGeom>
          <a:noFill/>
          <a:ln w="9525">
            <a:noFill/>
            <a:miter lim="800000"/>
            <a:headEnd/>
            <a:tailEnd/>
          </a:ln>
        </p:spPr>
      </p:pic>
      <p:sp>
        <p:nvSpPr>
          <p:cNvPr id="11" name="CasellaDiTesto 10"/>
          <p:cNvSpPr txBox="1"/>
          <p:nvPr/>
        </p:nvSpPr>
        <p:spPr>
          <a:xfrm>
            <a:off x="6143636" y="3429000"/>
            <a:ext cx="2571768" cy="83099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400" u="sng" dirty="0" smtClean="0">
                <a:latin typeface="Bookman Old Style" pitchFamily="18" charset="0"/>
              </a:rPr>
              <a:t>Clero</a:t>
            </a:r>
            <a:endParaRPr lang="it-IT" sz="2400" dirty="0" smtClean="0">
              <a:latin typeface="Bookman Old Style" pitchFamily="18" charset="0"/>
            </a:endParaRPr>
          </a:p>
          <a:p>
            <a:r>
              <a:rPr lang="it-IT" sz="2400" dirty="0" smtClean="0">
                <a:latin typeface="Bookman Old Style" pitchFamily="18" charset="0"/>
              </a:rPr>
              <a:t>0,5%</a:t>
            </a:r>
            <a:endParaRPr lang="it-IT" sz="2400" dirty="0">
              <a:latin typeface="Bookman Old Style" pitchFamily="18" charset="0"/>
            </a:endParaRPr>
          </a:p>
        </p:txBody>
      </p:sp>
      <p:sp>
        <p:nvSpPr>
          <p:cNvPr id="12" name="CasellaDiTesto 11"/>
          <p:cNvSpPr txBox="1"/>
          <p:nvPr/>
        </p:nvSpPr>
        <p:spPr>
          <a:xfrm>
            <a:off x="6143636" y="4429132"/>
            <a:ext cx="2571768"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400" u="sng" dirty="0" smtClean="0">
                <a:latin typeface="Bookman Old Style" pitchFamily="18" charset="0"/>
              </a:rPr>
              <a:t>Terzo stato</a:t>
            </a:r>
          </a:p>
          <a:p>
            <a:r>
              <a:rPr lang="it-IT" sz="2400" dirty="0" smtClean="0">
                <a:latin typeface="Bookman Old Style" pitchFamily="18" charset="0"/>
              </a:rPr>
              <a:t>POPOLO</a:t>
            </a:r>
          </a:p>
          <a:p>
            <a:r>
              <a:rPr lang="it-IT" sz="2400" dirty="0" smtClean="0">
                <a:latin typeface="Bookman Old Style" pitchFamily="18" charset="0"/>
              </a:rPr>
              <a:t>98%</a:t>
            </a:r>
            <a:endParaRPr lang="it-IT" sz="2400" dirty="0">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 club</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5" name="CasellaDiTesto 14"/>
          <p:cNvSpPr txBox="1"/>
          <p:nvPr/>
        </p:nvSpPr>
        <p:spPr>
          <a:xfrm>
            <a:off x="428596" y="1285860"/>
            <a:ext cx="8429684"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Tutto diventa </a:t>
            </a:r>
            <a:r>
              <a:rPr lang="it-IT" sz="2800" b="1" dirty="0" smtClean="0">
                <a:solidFill>
                  <a:srgbClr val="FF0000"/>
                </a:solidFill>
              </a:rPr>
              <a:t>politica</a:t>
            </a:r>
          </a:p>
          <a:p>
            <a:pPr algn="ctr">
              <a:buFontTx/>
              <a:buChar char="-"/>
            </a:pPr>
            <a:r>
              <a:rPr lang="it-IT" sz="2800" dirty="0" smtClean="0"/>
              <a:t> Nascita dei </a:t>
            </a:r>
            <a:r>
              <a:rPr lang="it-IT" sz="2800" b="1" dirty="0" smtClean="0">
                <a:solidFill>
                  <a:srgbClr val="FF0000"/>
                </a:solidFill>
              </a:rPr>
              <a:t>club</a:t>
            </a:r>
            <a:r>
              <a:rPr lang="it-IT" sz="2800" dirty="0" smtClean="0"/>
              <a:t> (simili a partiti politici)</a:t>
            </a:r>
          </a:p>
          <a:p>
            <a:pPr lvl="1" algn="ctr">
              <a:buFont typeface="Wingdings" pitchFamily="2" charset="2"/>
              <a:buChar char="§"/>
            </a:pPr>
            <a:r>
              <a:rPr lang="it-IT" sz="2800" dirty="0" smtClean="0"/>
              <a:t> </a:t>
            </a:r>
            <a:r>
              <a:rPr lang="it-IT" sz="2400" dirty="0" smtClean="0"/>
              <a:t>nomi da ex-conventi</a:t>
            </a:r>
          </a:p>
        </p:txBody>
      </p:sp>
      <p:graphicFrame>
        <p:nvGraphicFramePr>
          <p:cNvPr id="9" name="Diagramma 8"/>
          <p:cNvGraphicFramePr/>
          <p:nvPr/>
        </p:nvGraphicFramePr>
        <p:xfrm>
          <a:off x="142844" y="2857496"/>
          <a:ext cx="8858312"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fuga del 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5" name="CasellaDiTesto 14"/>
          <p:cNvSpPr txBox="1"/>
          <p:nvPr/>
        </p:nvSpPr>
        <p:spPr>
          <a:xfrm>
            <a:off x="4214810" y="3500438"/>
            <a:ext cx="4286280"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Maria Antonietta</a:t>
            </a:r>
            <a:r>
              <a:rPr lang="it-IT" sz="2800" dirty="0" smtClean="0"/>
              <a:t>,</a:t>
            </a:r>
          </a:p>
          <a:p>
            <a:pPr algn="just"/>
            <a:r>
              <a:rPr lang="it-IT" sz="2800" dirty="0" smtClean="0"/>
              <a:t>- </a:t>
            </a:r>
            <a:r>
              <a:rPr lang="it-IT" sz="2800" dirty="0" err="1" smtClean="0"/>
              <a:t>austriaca</a:t>
            </a:r>
            <a:r>
              <a:rPr lang="it-IT" sz="2800" dirty="0" smtClean="0"/>
              <a:t> </a:t>
            </a:r>
          </a:p>
          <a:p>
            <a:pPr algn="just"/>
            <a:r>
              <a:rPr lang="it-IT" sz="2800" dirty="0" smtClean="0"/>
              <a:t>- poco amata dai francesi</a:t>
            </a:r>
          </a:p>
          <a:p>
            <a:pPr algn="just"/>
            <a:r>
              <a:rPr lang="it-IT" sz="2800" dirty="0" smtClean="0"/>
              <a:t>- soprannomi poco lusinghieri: Madame Deficit, Madame Veto. </a:t>
            </a:r>
          </a:p>
          <a:p>
            <a:pPr algn="just"/>
            <a:r>
              <a:rPr lang="it-IT" sz="2800" dirty="0" smtClean="0"/>
              <a:t>- alcune storie </a:t>
            </a:r>
            <a:r>
              <a:rPr lang="it-IT" sz="2800" dirty="0" err="1" smtClean="0"/>
              <a:t>leggendarie…</a:t>
            </a:r>
            <a:endParaRPr lang="it-IT" sz="2000" dirty="0" smtClean="0"/>
          </a:p>
        </p:txBody>
      </p:sp>
      <p:sp>
        <p:nvSpPr>
          <p:cNvPr id="9" name="CasellaDiTesto 8"/>
          <p:cNvSpPr txBox="1"/>
          <p:nvPr/>
        </p:nvSpPr>
        <p:spPr>
          <a:xfrm>
            <a:off x="428596" y="2143116"/>
            <a:ext cx="3500462"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Luigi XVI</a:t>
            </a:r>
          </a:p>
          <a:p>
            <a:pPr algn="just">
              <a:buFontTx/>
              <a:buChar char="-"/>
            </a:pPr>
            <a:r>
              <a:rPr lang="it-IT" sz="2800" dirty="0" smtClean="0"/>
              <a:t>Borbone, re dal 1774</a:t>
            </a:r>
          </a:p>
        </p:txBody>
      </p:sp>
      <p:pic>
        <p:nvPicPr>
          <p:cNvPr id="3074" name="Picture 2" descr="Louis XVI en costume de sacre - Joseph-Siffred Duplessis.jpg"/>
          <p:cNvPicPr>
            <a:picLocks noChangeAspect="1" noChangeArrowheads="1"/>
          </p:cNvPicPr>
          <p:nvPr/>
        </p:nvPicPr>
        <p:blipFill>
          <a:blip r:embed="rId3" cstate="print"/>
          <a:srcRect l="10045" t="10000" r="9598" b="7499"/>
          <a:stretch>
            <a:fillRect/>
          </a:stretch>
        </p:blipFill>
        <p:spPr bwMode="auto">
          <a:xfrm>
            <a:off x="1071538" y="3500438"/>
            <a:ext cx="2143140" cy="2946818"/>
          </a:xfrm>
          <a:prstGeom prst="rect">
            <a:avLst/>
          </a:prstGeom>
          <a:noFill/>
        </p:spPr>
      </p:pic>
      <p:pic>
        <p:nvPicPr>
          <p:cNvPr id="3076" name="Picture 4" descr="Visualizza immagine di origine"/>
          <p:cNvPicPr>
            <a:picLocks noChangeAspect="1" noChangeArrowheads="1"/>
          </p:cNvPicPr>
          <p:nvPr/>
        </p:nvPicPr>
        <p:blipFill>
          <a:blip r:embed="rId4" cstate="print"/>
          <a:srcRect l="6461" t="21875" r="28929" b="20312"/>
          <a:stretch>
            <a:fillRect/>
          </a:stretch>
        </p:blipFill>
        <p:spPr bwMode="auto">
          <a:xfrm>
            <a:off x="6429388" y="571480"/>
            <a:ext cx="2143140" cy="264320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fuga del 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500034" y="2000240"/>
            <a:ext cx="8143932" cy="35394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800" dirty="0" smtClean="0"/>
              <a:t>Il</a:t>
            </a:r>
            <a:r>
              <a:rPr lang="it-IT" sz="2800" b="1" dirty="0" smtClean="0"/>
              <a:t> re </a:t>
            </a:r>
            <a:r>
              <a:rPr lang="it-IT" sz="2800" b="1" dirty="0" smtClean="0">
                <a:solidFill>
                  <a:srgbClr val="FF0000"/>
                </a:solidFill>
              </a:rPr>
              <a:t>tenta la fuga</a:t>
            </a:r>
            <a:r>
              <a:rPr lang="it-IT" sz="2800" dirty="0" smtClean="0"/>
              <a:t>, insieme alla famiglia reale </a:t>
            </a:r>
          </a:p>
          <a:p>
            <a:pPr>
              <a:buFontTx/>
              <a:buChar char="-"/>
            </a:pPr>
            <a:r>
              <a:rPr lang="it-IT" sz="2800" dirty="0" smtClean="0"/>
              <a:t> riconosciuto e ripreso a </a:t>
            </a:r>
            <a:r>
              <a:rPr lang="it-IT" sz="2800" b="1" dirty="0" err="1" smtClean="0"/>
              <a:t>Varennes</a:t>
            </a:r>
            <a:r>
              <a:rPr lang="it-IT" sz="2800" dirty="0" smtClean="0"/>
              <a:t>. </a:t>
            </a:r>
          </a:p>
          <a:p>
            <a:pPr>
              <a:buFontTx/>
              <a:buChar char="-"/>
            </a:pPr>
            <a:r>
              <a:rPr lang="it-IT" sz="2800" dirty="0" smtClean="0"/>
              <a:t> viene riportato a Parigi</a:t>
            </a:r>
          </a:p>
          <a:p>
            <a:endParaRPr lang="it-IT" sz="2800" dirty="0" smtClean="0"/>
          </a:p>
          <a:p>
            <a:r>
              <a:rPr lang="it-IT" sz="2800" dirty="0" smtClean="0"/>
              <a:t>Ci si può fidare di Luigi XVI?</a:t>
            </a:r>
          </a:p>
          <a:p>
            <a:r>
              <a:rPr lang="it-IT" sz="2800" dirty="0" smtClean="0"/>
              <a:t>- alcuni vogliono la destituzione</a:t>
            </a:r>
          </a:p>
          <a:p>
            <a:pPr>
              <a:buFontTx/>
              <a:buChar char="-"/>
            </a:pPr>
            <a:r>
              <a:rPr lang="it-IT" sz="2800" dirty="0" smtClean="0"/>
              <a:t> resta sul trono (a patto che accetti la costituzione) </a:t>
            </a:r>
          </a:p>
          <a:p>
            <a:pPr>
              <a:buFontTx/>
              <a:buChar char="-"/>
            </a:pPr>
            <a:endParaRPr lang="it-IT" sz="2800" dirty="0" smtClean="0"/>
          </a:p>
        </p:txBody>
      </p:sp>
      <p:sp>
        <p:nvSpPr>
          <p:cNvPr id="12" name="CasellaDiTesto 11"/>
          <p:cNvSpPr txBox="1"/>
          <p:nvPr/>
        </p:nvSpPr>
        <p:spPr>
          <a:xfrm>
            <a:off x="7143768" y="1857364"/>
            <a:ext cx="185738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000" dirty="0" smtClean="0"/>
              <a:t>20 giugno 1791</a:t>
            </a:r>
            <a:endParaRPr lang="it-IT"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Costituzione del 1791</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5" name="CasellaDiTesto 14"/>
          <p:cNvSpPr txBox="1"/>
          <p:nvPr/>
        </p:nvSpPr>
        <p:spPr>
          <a:xfrm>
            <a:off x="785786" y="2000240"/>
            <a:ext cx="7358114"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L’Assemblea nazionale scrive la </a:t>
            </a:r>
            <a:r>
              <a:rPr lang="it-IT" sz="2800" b="1" dirty="0" smtClean="0">
                <a:solidFill>
                  <a:srgbClr val="FF0000"/>
                </a:solidFill>
              </a:rPr>
              <a:t>Costituzione</a:t>
            </a:r>
          </a:p>
          <a:p>
            <a:pPr algn="just"/>
            <a:endParaRPr lang="it-IT" sz="2800" b="1" dirty="0" smtClean="0">
              <a:solidFill>
                <a:srgbClr val="FF0000"/>
              </a:solidFill>
            </a:endParaRPr>
          </a:p>
          <a:p>
            <a:pPr algn="just">
              <a:buFontTx/>
              <a:buChar char="-"/>
            </a:pPr>
            <a:r>
              <a:rPr lang="it-IT" sz="2800" dirty="0" smtClean="0"/>
              <a:t> La Francia è una </a:t>
            </a:r>
            <a:r>
              <a:rPr lang="it-IT" sz="2800" b="1" dirty="0" smtClean="0">
                <a:solidFill>
                  <a:srgbClr val="FF0000"/>
                </a:solidFill>
              </a:rPr>
              <a:t>monarchia costituzionale </a:t>
            </a:r>
            <a:r>
              <a:rPr lang="it-IT" sz="2800" dirty="0" smtClean="0"/>
              <a:t>in cui i </a:t>
            </a:r>
            <a:r>
              <a:rPr lang="it-IT" sz="2800" b="1" dirty="0" smtClean="0"/>
              <a:t>tre</a:t>
            </a:r>
            <a:r>
              <a:rPr lang="it-IT" sz="2800" dirty="0" smtClean="0"/>
              <a:t> </a:t>
            </a:r>
            <a:r>
              <a:rPr lang="it-IT" sz="2800" b="1" dirty="0" smtClean="0"/>
              <a:t>poteri</a:t>
            </a:r>
            <a:r>
              <a:rPr lang="it-IT" sz="2800" dirty="0" smtClean="0"/>
              <a:t> devono essere </a:t>
            </a:r>
            <a:r>
              <a:rPr lang="it-IT" sz="2800" b="1" dirty="0" smtClean="0"/>
              <a:t>separati</a:t>
            </a:r>
          </a:p>
          <a:p>
            <a:pPr algn="just">
              <a:buFontTx/>
              <a:buChar char="-"/>
            </a:pPr>
            <a:r>
              <a:rPr lang="it-IT" sz="2800" dirty="0" smtClean="0"/>
              <a:t> Diritto di voto: francesi </a:t>
            </a:r>
            <a:r>
              <a:rPr lang="it-IT" sz="2800" b="1" dirty="0" smtClean="0"/>
              <a:t>maschi </a:t>
            </a:r>
            <a:r>
              <a:rPr lang="it-IT" sz="2800" dirty="0" smtClean="0"/>
              <a:t>con un certo </a:t>
            </a:r>
            <a:r>
              <a:rPr lang="it-IT" sz="2800" b="1" dirty="0" smtClean="0"/>
              <a:t>reddito (suffragio </a:t>
            </a:r>
            <a:r>
              <a:rPr lang="it-IT" sz="2800" b="1" u="sng" dirty="0" err="1" smtClean="0"/>
              <a:t>censitario</a:t>
            </a:r>
            <a:r>
              <a:rPr lang="it-IT" sz="2800" b="1" dirty="0" smtClean="0"/>
              <a:t>)</a:t>
            </a:r>
            <a:endParaRPr lang="it-IT" sz="2800" dirty="0" smtClean="0"/>
          </a:p>
          <a:p>
            <a:pPr algn="just">
              <a:buFontTx/>
              <a:buChar char="-"/>
            </a:pPr>
            <a:r>
              <a:rPr lang="it-IT" sz="2800" b="1" dirty="0" smtClean="0"/>
              <a:t> </a:t>
            </a:r>
            <a:r>
              <a:rPr lang="it-IT" sz="2800" dirty="0" smtClean="0"/>
              <a:t>Il re l’accetta il 13 settembre</a:t>
            </a:r>
          </a:p>
        </p:txBody>
      </p:sp>
      <p:sp>
        <p:nvSpPr>
          <p:cNvPr id="9" name="CasellaDiTesto 8"/>
          <p:cNvSpPr txBox="1"/>
          <p:nvPr/>
        </p:nvSpPr>
        <p:spPr>
          <a:xfrm>
            <a:off x="6715140" y="4929198"/>
            <a:ext cx="207170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000" dirty="0" smtClean="0"/>
              <a:t>3 settembre 1791</a:t>
            </a:r>
            <a:endParaRPr lang="it-IT"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Costituzione del 1791</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428596" y="2143116"/>
            <a:ext cx="7715304"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400" dirty="0" smtClean="0"/>
              <a:t>Al </a:t>
            </a:r>
            <a:r>
              <a:rPr lang="it-IT" sz="2400" b="1" dirty="0" smtClean="0"/>
              <a:t>Parlamento</a:t>
            </a:r>
            <a:r>
              <a:rPr lang="it-IT" sz="2400" dirty="0" smtClean="0"/>
              <a:t> (l’</a:t>
            </a:r>
            <a:r>
              <a:rPr lang="it-IT" sz="2400" b="1" dirty="0" smtClean="0"/>
              <a:t>Assemblea legislativa</a:t>
            </a:r>
            <a:r>
              <a:rPr lang="it-IT" sz="2400" dirty="0" smtClean="0"/>
              <a:t>, eletta ogni 2 anni) è affidato il potere legislativo</a:t>
            </a:r>
          </a:p>
        </p:txBody>
      </p:sp>
      <p:sp>
        <p:nvSpPr>
          <p:cNvPr id="11" name="CasellaDiTesto 10"/>
          <p:cNvSpPr txBox="1"/>
          <p:nvPr/>
        </p:nvSpPr>
        <p:spPr>
          <a:xfrm>
            <a:off x="428596" y="3643314"/>
            <a:ext cx="7715304"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2400" dirty="0" smtClean="0"/>
              <a:t>Al </a:t>
            </a:r>
            <a:r>
              <a:rPr lang="it-IT" sz="2400" b="1" dirty="0" smtClean="0"/>
              <a:t>re viene concesso il potere esecutivo </a:t>
            </a:r>
            <a:r>
              <a:rPr lang="it-IT" sz="2400" dirty="0" smtClean="0"/>
              <a:t>(limitato alla </a:t>
            </a:r>
            <a:r>
              <a:rPr lang="it-IT" sz="2400" b="1" dirty="0" smtClean="0"/>
              <a:t>nomina dei ministri</a:t>
            </a:r>
            <a:r>
              <a:rPr lang="it-IT" sz="2400" dirty="0" smtClean="0"/>
              <a:t>, diplomatici, generali)</a:t>
            </a:r>
          </a:p>
        </p:txBody>
      </p:sp>
      <p:sp>
        <p:nvSpPr>
          <p:cNvPr id="13" name="CasellaDiTesto 12"/>
          <p:cNvSpPr txBox="1"/>
          <p:nvPr/>
        </p:nvSpPr>
        <p:spPr>
          <a:xfrm>
            <a:off x="428596" y="5072074"/>
            <a:ext cx="7715304"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it-IT" sz="2400" dirty="0" smtClean="0"/>
              <a:t>Ai </a:t>
            </a:r>
            <a:r>
              <a:rPr lang="it-IT" sz="2400" b="1" dirty="0" smtClean="0"/>
              <a:t>magistrati</a:t>
            </a:r>
            <a:r>
              <a:rPr lang="it-IT" sz="2400" dirty="0" smtClean="0"/>
              <a:t> (eletti nelle assemblee popolari) viene assegnato il </a:t>
            </a:r>
            <a:r>
              <a:rPr lang="it-IT" sz="2400" b="1" dirty="0" smtClean="0"/>
              <a:t>potere giudiziario</a:t>
            </a:r>
            <a:endParaRPr lang="it-IT"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guerra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2357422" y="1571612"/>
            <a:ext cx="407196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Nemici interni ed </a:t>
            </a:r>
            <a:r>
              <a:rPr lang="it-IT" sz="2800" b="1" dirty="0" smtClean="0">
                <a:solidFill>
                  <a:srgbClr val="FF0000"/>
                </a:solidFill>
              </a:rPr>
              <a:t>esterni</a:t>
            </a:r>
          </a:p>
        </p:txBody>
      </p:sp>
      <p:sp>
        <p:nvSpPr>
          <p:cNvPr id="11" name="CasellaDiTesto 10"/>
          <p:cNvSpPr txBox="1"/>
          <p:nvPr/>
        </p:nvSpPr>
        <p:spPr>
          <a:xfrm>
            <a:off x="928662" y="2357430"/>
            <a:ext cx="771530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b="1" dirty="0" smtClean="0"/>
              <a:t>Austria</a:t>
            </a:r>
            <a:r>
              <a:rPr lang="it-IT" sz="2800" dirty="0" smtClean="0"/>
              <a:t> e </a:t>
            </a:r>
            <a:r>
              <a:rPr lang="it-IT" sz="2800" b="1" dirty="0" smtClean="0"/>
              <a:t>Prussia</a:t>
            </a:r>
          </a:p>
          <a:p>
            <a:r>
              <a:rPr lang="it-IT" sz="2800" dirty="0" smtClean="0"/>
              <a:t>- Pronte ad intervenire con l’esercito per ridare al re tutti i suoi poteri </a:t>
            </a:r>
          </a:p>
        </p:txBody>
      </p:sp>
      <p:sp>
        <p:nvSpPr>
          <p:cNvPr id="13" name="CasellaDiTesto 12"/>
          <p:cNvSpPr txBox="1"/>
          <p:nvPr/>
        </p:nvSpPr>
        <p:spPr>
          <a:xfrm>
            <a:off x="2071670" y="3929066"/>
            <a:ext cx="6858048"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r"/>
            <a:r>
              <a:rPr lang="it-IT" sz="2400" b="1" i="1" dirty="0" smtClean="0"/>
              <a:t>Dichiarazione di </a:t>
            </a:r>
            <a:r>
              <a:rPr lang="it-IT" sz="2400" b="1" i="1" dirty="0" err="1" smtClean="0"/>
              <a:t>Pillnitz</a:t>
            </a:r>
            <a:endParaRPr lang="it-IT" sz="2400" b="1" i="1" dirty="0" smtClean="0"/>
          </a:p>
          <a:p>
            <a:pPr lvl="0">
              <a:buFontTx/>
              <a:buChar char="-"/>
            </a:pPr>
            <a:r>
              <a:rPr lang="it-IT" sz="2400" dirty="0" smtClean="0"/>
              <a:t>La “situazione del re di Francia è oggetto di interesse comune a tutti i sovrani d’Europa”</a:t>
            </a:r>
          </a:p>
          <a:p>
            <a:pPr lvl="0">
              <a:buFontTx/>
              <a:buChar char="-"/>
            </a:pPr>
            <a:r>
              <a:rPr lang="it-IT" sz="2400" dirty="0" smtClean="0"/>
              <a:t> L’imperatore austriaco e il re di Prussia si dichiarano pronti ad agire con le forze necessaria, per ristabilire i diritti del sovrano francese</a:t>
            </a:r>
            <a:endParaRPr lang="it-IT" sz="2400" dirty="0"/>
          </a:p>
        </p:txBody>
      </p:sp>
      <p:cxnSp>
        <p:nvCxnSpPr>
          <p:cNvPr id="8" name="Connettore 2 7"/>
          <p:cNvCxnSpPr/>
          <p:nvPr/>
        </p:nvCxnSpPr>
        <p:spPr>
          <a:xfrm rot="5400000">
            <a:off x="5429256" y="2285992"/>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CasellaDiTesto 8"/>
          <p:cNvSpPr txBox="1"/>
          <p:nvPr/>
        </p:nvSpPr>
        <p:spPr>
          <a:xfrm rot="18397818">
            <a:off x="-149407" y="4718572"/>
            <a:ext cx="285752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r>
              <a:rPr lang="it-IT" sz="2000" b="1" i="1" dirty="0" smtClean="0"/>
              <a:t>PAURA DELL’ESTENSIONE</a:t>
            </a:r>
          </a:p>
          <a:p>
            <a:pPr lvl="0"/>
            <a:r>
              <a:rPr lang="it-IT" sz="2000" b="1" i="1" dirty="0" smtClean="0"/>
              <a:t>DELLA RIVOLUZIONE</a:t>
            </a:r>
            <a:endParaRPr lang="it-IT"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guerra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2357422" y="1571612"/>
            <a:ext cx="407196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Nemici interni ed </a:t>
            </a:r>
            <a:r>
              <a:rPr lang="it-IT" sz="2800" b="1" dirty="0" smtClean="0">
                <a:solidFill>
                  <a:srgbClr val="FF0000"/>
                </a:solidFill>
              </a:rPr>
              <a:t>esterni</a:t>
            </a:r>
          </a:p>
        </p:txBody>
      </p:sp>
      <p:sp>
        <p:nvSpPr>
          <p:cNvPr id="11" name="CasellaDiTesto 10"/>
          <p:cNvSpPr txBox="1"/>
          <p:nvPr/>
        </p:nvSpPr>
        <p:spPr>
          <a:xfrm>
            <a:off x="428596" y="2428868"/>
            <a:ext cx="607223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L’</a:t>
            </a:r>
            <a:r>
              <a:rPr lang="it-IT" sz="2800" b="1" dirty="0" smtClean="0"/>
              <a:t>Assemblea nazionale </a:t>
            </a:r>
            <a:r>
              <a:rPr lang="it-IT" sz="2800" dirty="0" smtClean="0"/>
              <a:t>vota per la </a:t>
            </a:r>
            <a:r>
              <a:rPr lang="it-IT" sz="2800" b="1" dirty="0" smtClean="0"/>
              <a:t>guerra preventiva</a:t>
            </a:r>
            <a:endParaRPr lang="it-IT" sz="2800" dirty="0" smtClean="0"/>
          </a:p>
        </p:txBody>
      </p:sp>
      <p:cxnSp>
        <p:nvCxnSpPr>
          <p:cNvPr id="8" name="Connettore 2 7"/>
          <p:cNvCxnSpPr/>
          <p:nvPr/>
        </p:nvCxnSpPr>
        <p:spPr>
          <a:xfrm rot="5400000">
            <a:off x="5429256" y="2285992"/>
            <a:ext cx="571504"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2" name="CasellaDiTesto 11"/>
          <p:cNvSpPr txBox="1"/>
          <p:nvPr/>
        </p:nvSpPr>
        <p:spPr>
          <a:xfrm>
            <a:off x="6143636" y="2857496"/>
            <a:ext cx="21431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20 aprile 1792</a:t>
            </a:r>
            <a:endParaRPr lang="it-IT" b="1" dirty="0" smtClean="0">
              <a:solidFill>
                <a:srgbClr val="FF0000"/>
              </a:solidFill>
            </a:endParaRPr>
          </a:p>
        </p:txBody>
      </p:sp>
      <p:pic>
        <p:nvPicPr>
          <p:cNvPr id="2052" name="Picture 4" descr="Visualizza immagine di origine"/>
          <p:cNvPicPr>
            <a:picLocks noChangeAspect="1" noChangeArrowheads="1"/>
          </p:cNvPicPr>
          <p:nvPr/>
        </p:nvPicPr>
        <p:blipFill>
          <a:blip r:embed="rId3" cstate="print"/>
          <a:srcRect/>
          <a:stretch>
            <a:fillRect/>
          </a:stretch>
        </p:blipFill>
        <p:spPr bwMode="auto">
          <a:xfrm>
            <a:off x="2143108" y="3500438"/>
            <a:ext cx="4429156" cy="315336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guerra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2571736" y="1571612"/>
            <a:ext cx="385765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dirty="0" smtClean="0"/>
              <a:t>La </a:t>
            </a:r>
            <a:r>
              <a:rPr lang="it-IT" sz="2800" b="1" i="1" dirty="0" smtClean="0"/>
              <a:t>Marsigliese</a:t>
            </a:r>
            <a:endParaRPr lang="it-IT" sz="2800" b="1" i="1" dirty="0" smtClean="0">
              <a:solidFill>
                <a:srgbClr val="FF0000"/>
              </a:solidFill>
            </a:endParaRPr>
          </a:p>
        </p:txBody>
      </p:sp>
      <p:sp>
        <p:nvSpPr>
          <p:cNvPr id="11" name="CasellaDiTesto 10"/>
          <p:cNvSpPr txBox="1"/>
          <p:nvPr/>
        </p:nvSpPr>
        <p:spPr>
          <a:xfrm>
            <a:off x="428596" y="2428868"/>
            <a:ext cx="607223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i="1" dirty="0" err="1" smtClean="0"/>
              <a:t>Allons</a:t>
            </a:r>
            <a:r>
              <a:rPr lang="it-IT" i="1" dirty="0" smtClean="0"/>
              <a:t> </a:t>
            </a:r>
            <a:r>
              <a:rPr lang="it-IT" i="1" dirty="0" err="1" smtClean="0"/>
              <a:t>enfants</a:t>
            </a:r>
            <a:r>
              <a:rPr lang="it-IT" i="1" dirty="0" smtClean="0"/>
              <a:t> de la Patrie	</a:t>
            </a:r>
            <a:endParaRPr lang="it-IT" dirty="0" smtClean="0"/>
          </a:p>
          <a:p>
            <a:r>
              <a:rPr lang="it-IT" i="1" dirty="0" smtClean="0"/>
              <a:t>Le jour de </a:t>
            </a:r>
            <a:r>
              <a:rPr lang="it-IT" i="1" dirty="0" err="1" smtClean="0"/>
              <a:t>gloire</a:t>
            </a:r>
            <a:r>
              <a:rPr lang="it-IT" i="1" dirty="0" smtClean="0"/>
              <a:t> est </a:t>
            </a:r>
            <a:r>
              <a:rPr lang="it-IT" i="1" dirty="0" err="1" smtClean="0"/>
              <a:t>arrivé</a:t>
            </a:r>
            <a:r>
              <a:rPr lang="it-IT" i="1" dirty="0" smtClean="0"/>
              <a:t>!	</a:t>
            </a:r>
          </a:p>
          <a:p>
            <a:r>
              <a:rPr lang="it-IT" dirty="0" smtClean="0"/>
              <a:t> </a:t>
            </a:r>
            <a:r>
              <a:rPr lang="it-IT" i="1" dirty="0" err="1" smtClean="0"/>
              <a:t>Contre</a:t>
            </a:r>
            <a:r>
              <a:rPr lang="it-IT" i="1" dirty="0" smtClean="0"/>
              <a:t> </a:t>
            </a:r>
            <a:r>
              <a:rPr lang="it-IT" i="1" dirty="0" err="1" smtClean="0"/>
              <a:t>nous</a:t>
            </a:r>
            <a:r>
              <a:rPr lang="it-IT" i="1" dirty="0" smtClean="0"/>
              <a:t> de la </a:t>
            </a:r>
            <a:r>
              <a:rPr lang="it-IT" i="1" dirty="0" err="1" smtClean="0"/>
              <a:t>tyrannie</a:t>
            </a:r>
            <a:r>
              <a:rPr lang="it-IT" i="1" dirty="0" smtClean="0"/>
              <a:t>,	</a:t>
            </a:r>
            <a:endParaRPr lang="it-IT" dirty="0" smtClean="0"/>
          </a:p>
          <a:p>
            <a:r>
              <a:rPr lang="it-IT" i="1" dirty="0" smtClean="0"/>
              <a:t>L'</a:t>
            </a:r>
            <a:r>
              <a:rPr lang="it-IT" i="1" dirty="0" err="1" smtClean="0"/>
              <a:t>étendard</a:t>
            </a:r>
            <a:r>
              <a:rPr lang="it-IT" i="1" dirty="0" smtClean="0"/>
              <a:t> </a:t>
            </a:r>
            <a:r>
              <a:rPr lang="it-IT" i="1" dirty="0" err="1" smtClean="0"/>
              <a:t>sanglant</a:t>
            </a:r>
            <a:r>
              <a:rPr lang="it-IT" i="1" dirty="0" smtClean="0"/>
              <a:t> est </a:t>
            </a:r>
            <a:r>
              <a:rPr lang="it-IT" i="1" dirty="0" err="1" smtClean="0"/>
              <a:t>levé</a:t>
            </a:r>
            <a:r>
              <a:rPr lang="it-IT" i="1" dirty="0" smtClean="0"/>
              <a:t>, </a:t>
            </a:r>
            <a:endParaRPr lang="it-IT" dirty="0" smtClean="0"/>
          </a:p>
          <a:p>
            <a:r>
              <a:rPr lang="it-IT" i="1" dirty="0" smtClean="0"/>
              <a:t>l'</a:t>
            </a:r>
            <a:r>
              <a:rPr lang="it-IT" i="1" dirty="0" err="1" smtClean="0"/>
              <a:t>étendard</a:t>
            </a:r>
            <a:r>
              <a:rPr lang="it-IT" i="1" dirty="0" smtClean="0"/>
              <a:t> </a:t>
            </a:r>
            <a:r>
              <a:rPr lang="it-IT" i="1" dirty="0" err="1" smtClean="0"/>
              <a:t>sanglant</a:t>
            </a:r>
            <a:r>
              <a:rPr lang="it-IT" i="1" dirty="0" smtClean="0"/>
              <a:t> est </a:t>
            </a:r>
            <a:r>
              <a:rPr lang="it-IT" i="1" dirty="0" err="1" smtClean="0"/>
              <a:t>levé</a:t>
            </a:r>
            <a:r>
              <a:rPr lang="it-IT" i="1" dirty="0" smtClean="0"/>
              <a:t>.</a:t>
            </a:r>
            <a:endParaRPr lang="it-IT" dirty="0" smtClean="0"/>
          </a:p>
          <a:p>
            <a:r>
              <a:rPr lang="it-IT" i="1" dirty="0" err="1" smtClean="0"/>
              <a:t>Entendez-vous</a:t>
            </a:r>
            <a:r>
              <a:rPr lang="it-IT" i="1" dirty="0" smtClean="0"/>
              <a:t> </a:t>
            </a:r>
            <a:r>
              <a:rPr lang="it-IT" i="1" dirty="0" err="1" smtClean="0"/>
              <a:t>dans</a:t>
            </a:r>
            <a:r>
              <a:rPr lang="it-IT" i="1" dirty="0" smtClean="0"/>
              <a:t> </a:t>
            </a:r>
            <a:r>
              <a:rPr lang="it-IT" i="1" dirty="0" err="1" smtClean="0"/>
              <a:t>les</a:t>
            </a:r>
            <a:r>
              <a:rPr lang="it-IT" i="1" dirty="0" smtClean="0"/>
              <a:t> </a:t>
            </a:r>
            <a:r>
              <a:rPr lang="it-IT" i="1" dirty="0" err="1" smtClean="0"/>
              <a:t>campagnes</a:t>
            </a:r>
            <a:r>
              <a:rPr lang="it-IT" i="1" dirty="0" smtClean="0"/>
              <a:t>	</a:t>
            </a:r>
            <a:endParaRPr lang="it-IT" dirty="0" smtClean="0"/>
          </a:p>
          <a:p>
            <a:r>
              <a:rPr lang="it-IT" i="1" dirty="0" err="1" smtClean="0"/>
              <a:t>Mugir</a:t>
            </a:r>
            <a:r>
              <a:rPr lang="it-IT" i="1" dirty="0" smtClean="0"/>
              <a:t> </a:t>
            </a:r>
            <a:r>
              <a:rPr lang="it-IT" i="1" dirty="0" err="1" smtClean="0"/>
              <a:t>ces</a:t>
            </a:r>
            <a:r>
              <a:rPr lang="it-IT" i="1" dirty="0" smtClean="0"/>
              <a:t> </a:t>
            </a:r>
            <a:r>
              <a:rPr lang="it-IT" i="1" dirty="0" err="1" smtClean="0"/>
              <a:t>féroces</a:t>
            </a:r>
            <a:r>
              <a:rPr lang="it-IT" i="1" dirty="0" smtClean="0"/>
              <a:t> </a:t>
            </a:r>
            <a:r>
              <a:rPr lang="it-IT" i="1" dirty="0" err="1" smtClean="0"/>
              <a:t>soldats</a:t>
            </a:r>
            <a:r>
              <a:rPr lang="it-IT" i="1" dirty="0" smtClean="0"/>
              <a:t>?	</a:t>
            </a:r>
            <a:endParaRPr lang="it-IT" dirty="0" smtClean="0"/>
          </a:p>
          <a:p>
            <a:r>
              <a:rPr lang="it-IT" i="1" dirty="0" err="1" smtClean="0"/>
              <a:t>Ils</a:t>
            </a:r>
            <a:r>
              <a:rPr lang="it-IT" i="1" dirty="0" smtClean="0"/>
              <a:t> </a:t>
            </a:r>
            <a:r>
              <a:rPr lang="it-IT" i="1" dirty="0" err="1" smtClean="0"/>
              <a:t>viennent</a:t>
            </a:r>
            <a:r>
              <a:rPr lang="it-IT" i="1" dirty="0" smtClean="0"/>
              <a:t> </a:t>
            </a:r>
            <a:r>
              <a:rPr lang="it-IT" i="1" dirty="0" err="1" smtClean="0"/>
              <a:t>jusque</a:t>
            </a:r>
            <a:r>
              <a:rPr lang="it-IT" i="1" dirty="0" smtClean="0"/>
              <a:t> </a:t>
            </a:r>
            <a:r>
              <a:rPr lang="it-IT" i="1" dirty="0" err="1" smtClean="0"/>
              <a:t>dans</a:t>
            </a:r>
            <a:r>
              <a:rPr lang="it-IT" i="1" dirty="0" smtClean="0"/>
              <a:t> </a:t>
            </a:r>
            <a:r>
              <a:rPr lang="it-IT" i="1" dirty="0" err="1" smtClean="0"/>
              <a:t>nos</a:t>
            </a:r>
            <a:r>
              <a:rPr lang="it-IT" i="1" dirty="0" smtClean="0"/>
              <a:t> </a:t>
            </a:r>
            <a:r>
              <a:rPr lang="it-IT" i="1" dirty="0" err="1" smtClean="0"/>
              <a:t>bras</a:t>
            </a:r>
            <a:r>
              <a:rPr lang="it-IT" i="1" dirty="0" smtClean="0"/>
              <a:t>	</a:t>
            </a:r>
            <a:endParaRPr lang="it-IT" dirty="0" smtClean="0"/>
          </a:p>
          <a:p>
            <a:r>
              <a:rPr lang="it-IT" i="1" dirty="0" err="1" smtClean="0"/>
              <a:t>Égorger</a:t>
            </a:r>
            <a:r>
              <a:rPr lang="it-IT" i="1" dirty="0" smtClean="0"/>
              <a:t> </a:t>
            </a:r>
            <a:r>
              <a:rPr lang="it-IT" i="1" dirty="0" err="1" smtClean="0"/>
              <a:t>nos</a:t>
            </a:r>
            <a:r>
              <a:rPr lang="it-IT" i="1" dirty="0" smtClean="0"/>
              <a:t> </a:t>
            </a:r>
            <a:r>
              <a:rPr lang="it-IT" i="1" dirty="0" err="1" smtClean="0"/>
              <a:t>fils</a:t>
            </a:r>
            <a:r>
              <a:rPr lang="it-IT" i="1" dirty="0" smtClean="0"/>
              <a:t>, </a:t>
            </a:r>
            <a:r>
              <a:rPr lang="it-IT" i="1" dirty="0" err="1" smtClean="0"/>
              <a:t>nos</a:t>
            </a:r>
            <a:r>
              <a:rPr lang="it-IT" i="1" dirty="0" smtClean="0"/>
              <a:t> </a:t>
            </a:r>
            <a:r>
              <a:rPr lang="it-IT" i="1" dirty="0" err="1" smtClean="0"/>
              <a:t>compagnes</a:t>
            </a:r>
            <a:r>
              <a:rPr lang="it-IT" i="1" dirty="0" smtClean="0"/>
              <a:t>!</a:t>
            </a:r>
            <a:endParaRPr lang="it-IT" dirty="0" smtClean="0"/>
          </a:p>
          <a:p>
            <a:r>
              <a:rPr lang="it-IT" i="1" dirty="0" err="1" smtClean="0"/>
              <a:t>Aux</a:t>
            </a:r>
            <a:r>
              <a:rPr lang="it-IT" i="1" dirty="0" smtClean="0"/>
              <a:t> </a:t>
            </a:r>
            <a:r>
              <a:rPr lang="it-IT" i="1" dirty="0" err="1" smtClean="0"/>
              <a:t>armes</a:t>
            </a:r>
            <a:r>
              <a:rPr lang="it-IT" i="1" dirty="0" smtClean="0"/>
              <a:t>, </a:t>
            </a:r>
            <a:r>
              <a:rPr lang="it-IT" i="1" dirty="0" err="1" smtClean="0"/>
              <a:t>citoyens</a:t>
            </a:r>
            <a:r>
              <a:rPr lang="it-IT" i="1" dirty="0" smtClean="0"/>
              <a:t>	</a:t>
            </a:r>
            <a:endParaRPr lang="it-IT" dirty="0" smtClean="0"/>
          </a:p>
          <a:p>
            <a:r>
              <a:rPr lang="it-IT" i="1" dirty="0" err="1" smtClean="0"/>
              <a:t>Formez</a:t>
            </a:r>
            <a:r>
              <a:rPr lang="it-IT" i="1" dirty="0" smtClean="0"/>
              <a:t> </a:t>
            </a:r>
            <a:r>
              <a:rPr lang="it-IT" i="1" dirty="0" err="1" smtClean="0"/>
              <a:t>vos</a:t>
            </a:r>
            <a:r>
              <a:rPr lang="it-IT" i="1" dirty="0" smtClean="0"/>
              <a:t> </a:t>
            </a:r>
            <a:r>
              <a:rPr lang="it-IT" i="1" dirty="0" err="1" smtClean="0"/>
              <a:t>bataillons</a:t>
            </a:r>
            <a:r>
              <a:rPr lang="it-IT" i="1" dirty="0" smtClean="0"/>
              <a:t>,	</a:t>
            </a:r>
            <a:endParaRPr lang="it-IT" dirty="0" smtClean="0"/>
          </a:p>
          <a:p>
            <a:r>
              <a:rPr lang="it-IT" i="1" dirty="0" err="1" smtClean="0"/>
              <a:t>Marchons</a:t>
            </a:r>
            <a:r>
              <a:rPr lang="it-IT" i="1" dirty="0" smtClean="0"/>
              <a:t>, </a:t>
            </a:r>
            <a:r>
              <a:rPr lang="it-IT" i="1" dirty="0" err="1" smtClean="0"/>
              <a:t>marchons</a:t>
            </a:r>
            <a:r>
              <a:rPr lang="it-IT" i="1" dirty="0" smtClean="0"/>
              <a:t>! </a:t>
            </a:r>
            <a:endParaRPr lang="it-IT" dirty="0" smtClean="0"/>
          </a:p>
          <a:p>
            <a:r>
              <a:rPr lang="it-IT" i="1" dirty="0" err="1" smtClean="0"/>
              <a:t>Qu</a:t>
            </a:r>
            <a:r>
              <a:rPr lang="it-IT" i="1" dirty="0" smtClean="0"/>
              <a:t>'un </a:t>
            </a:r>
            <a:r>
              <a:rPr lang="it-IT" i="1" dirty="0" err="1" smtClean="0"/>
              <a:t>sang</a:t>
            </a:r>
            <a:r>
              <a:rPr lang="it-IT" i="1" dirty="0" smtClean="0"/>
              <a:t> </a:t>
            </a:r>
            <a:r>
              <a:rPr lang="it-IT" i="1" dirty="0" err="1" smtClean="0"/>
              <a:t>impur</a:t>
            </a:r>
            <a:r>
              <a:rPr lang="it-IT" i="1" dirty="0" smtClean="0"/>
              <a:t>	</a:t>
            </a:r>
            <a:endParaRPr lang="it-IT" dirty="0" smtClean="0"/>
          </a:p>
          <a:p>
            <a:r>
              <a:rPr lang="it-IT" i="1" dirty="0" err="1" smtClean="0"/>
              <a:t>Abreuve</a:t>
            </a:r>
            <a:r>
              <a:rPr lang="it-IT" i="1" dirty="0" smtClean="0"/>
              <a:t> </a:t>
            </a:r>
            <a:r>
              <a:rPr lang="it-IT" i="1" dirty="0" err="1" smtClean="0"/>
              <a:t>nos</a:t>
            </a:r>
            <a:r>
              <a:rPr lang="it-IT" i="1" dirty="0" smtClean="0"/>
              <a:t> </a:t>
            </a:r>
            <a:r>
              <a:rPr lang="it-IT" i="1" dirty="0" err="1" smtClean="0"/>
              <a:t>sillons</a:t>
            </a:r>
            <a:r>
              <a:rPr lang="it-IT" i="1" dirty="0" smtClean="0"/>
              <a:t>!</a:t>
            </a:r>
            <a:endParaRPr lang="it-IT" dirty="0"/>
          </a:p>
        </p:txBody>
      </p:sp>
      <p:sp>
        <p:nvSpPr>
          <p:cNvPr id="12" name="CasellaDiTesto 11"/>
          <p:cNvSpPr txBox="1"/>
          <p:nvPr/>
        </p:nvSpPr>
        <p:spPr>
          <a:xfrm>
            <a:off x="6143636" y="2857496"/>
            <a:ext cx="21431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giugno1792</a:t>
            </a:r>
            <a:endParaRPr lang="it-IT" b="1" dirty="0" smtClean="0">
              <a:solidFill>
                <a:srgbClr val="FF0000"/>
              </a:solidFill>
            </a:endParaRPr>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4214810" y="3714752"/>
            <a:ext cx="4714868" cy="235743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guerra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0" name="CasellaDiTesto 9"/>
          <p:cNvSpPr txBox="1"/>
          <p:nvPr/>
        </p:nvSpPr>
        <p:spPr>
          <a:xfrm>
            <a:off x="2357422" y="1571612"/>
            <a:ext cx="407196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t>Insuccessi</a:t>
            </a:r>
            <a:r>
              <a:rPr lang="it-IT" sz="2800" dirty="0" smtClean="0"/>
              <a:t> militari dei rivoluzionari</a:t>
            </a:r>
            <a:endParaRPr lang="it-IT" sz="2800" b="1" dirty="0" smtClean="0">
              <a:solidFill>
                <a:srgbClr val="FF0000"/>
              </a:solidFill>
            </a:endParaRPr>
          </a:p>
        </p:txBody>
      </p:sp>
      <p:sp>
        <p:nvSpPr>
          <p:cNvPr id="11" name="CasellaDiTesto 10"/>
          <p:cNvSpPr txBox="1"/>
          <p:nvPr/>
        </p:nvSpPr>
        <p:spPr>
          <a:xfrm>
            <a:off x="5357818" y="3857628"/>
            <a:ext cx="342902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Voci di un “complotto austriaco”</a:t>
            </a:r>
          </a:p>
        </p:txBody>
      </p:sp>
      <p:sp>
        <p:nvSpPr>
          <p:cNvPr id="9" name="CasellaDiTesto 8"/>
          <p:cNvSpPr txBox="1"/>
          <p:nvPr/>
        </p:nvSpPr>
        <p:spPr>
          <a:xfrm>
            <a:off x="357158" y="2714620"/>
            <a:ext cx="457203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Proclamazione della “</a:t>
            </a:r>
            <a:r>
              <a:rPr lang="it-IT" sz="2800" b="1" dirty="0" smtClean="0">
                <a:solidFill>
                  <a:srgbClr val="FF0000"/>
                </a:solidFill>
              </a:rPr>
              <a:t>patria in pericolo</a:t>
            </a:r>
            <a:r>
              <a:rPr lang="it-IT" sz="2800" dirty="0" smtClean="0"/>
              <a:t>”</a:t>
            </a:r>
          </a:p>
          <a:p>
            <a:r>
              <a:rPr lang="it-IT" sz="2800" dirty="0" smtClean="0"/>
              <a:t>- mobilitazione generale</a:t>
            </a:r>
          </a:p>
          <a:p>
            <a:r>
              <a:rPr lang="it-IT" sz="2800" dirty="0" smtClean="0"/>
              <a:t>(</a:t>
            </a:r>
            <a:r>
              <a:rPr lang="it-IT" sz="2800" i="1" dirty="0" smtClean="0"/>
              <a:t>fratellanza</a:t>
            </a:r>
            <a:r>
              <a:rPr lang="it-IT" sz="2800" dirty="0" smtClean="0"/>
              <a:t>)</a:t>
            </a:r>
          </a:p>
        </p:txBody>
      </p:sp>
      <p:sp>
        <p:nvSpPr>
          <p:cNvPr id="13" name="CasellaDiTesto 12"/>
          <p:cNvSpPr txBox="1"/>
          <p:nvPr/>
        </p:nvSpPr>
        <p:spPr>
          <a:xfrm>
            <a:off x="785786" y="5072074"/>
            <a:ext cx="757242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La </a:t>
            </a:r>
            <a:r>
              <a:rPr lang="it-IT" sz="2800" b="1" dirty="0" smtClean="0"/>
              <a:t>folla assale il palazzo del re</a:t>
            </a:r>
            <a:r>
              <a:rPr lang="it-IT" sz="2800" dirty="0" smtClean="0"/>
              <a:t>: tutta la famiglia reale viene trasferita in </a:t>
            </a:r>
            <a:r>
              <a:rPr lang="it-IT" sz="2800" b="1" dirty="0" smtClean="0"/>
              <a:t>carcere</a:t>
            </a:r>
            <a:endParaRPr lang="it-IT" sz="2800" dirty="0" smtClean="0"/>
          </a:p>
        </p:txBody>
      </p:sp>
      <p:sp>
        <p:nvSpPr>
          <p:cNvPr id="15" name="CasellaDiTesto 14"/>
          <p:cNvSpPr txBox="1"/>
          <p:nvPr/>
        </p:nvSpPr>
        <p:spPr>
          <a:xfrm>
            <a:off x="6643702" y="5786454"/>
            <a:ext cx="21431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10 agosto 1792</a:t>
            </a:r>
            <a:endParaRPr lang="it-IT" b="1" dirty="0" smtClean="0">
              <a:solidFill>
                <a:srgbClr val="FF0000"/>
              </a:solidFill>
            </a:endParaRPr>
          </a:p>
        </p:txBody>
      </p:sp>
      <p:cxnSp>
        <p:nvCxnSpPr>
          <p:cNvPr id="17" name="Connettore 1 16"/>
          <p:cNvCxnSpPr>
            <a:stCxn id="9" idx="3"/>
          </p:cNvCxnSpPr>
          <p:nvPr/>
        </p:nvCxnSpPr>
        <p:spPr>
          <a:xfrm>
            <a:off x="4929190" y="3622561"/>
            <a:ext cx="428628" cy="520819"/>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nettore 1 17"/>
          <p:cNvCxnSpPr/>
          <p:nvPr/>
        </p:nvCxnSpPr>
        <p:spPr>
          <a:xfrm rot="5400000">
            <a:off x="6143636" y="4929198"/>
            <a:ext cx="285752"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guerra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11" name="CasellaDiTesto 10"/>
          <p:cNvSpPr txBox="1"/>
          <p:nvPr/>
        </p:nvSpPr>
        <p:spPr>
          <a:xfrm>
            <a:off x="5214942" y="1785926"/>
            <a:ext cx="3071834" cy="29238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it-IT" sz="1600" dirty="0" smtClean="0"/>
          </a:p>
          <a:p>
            <a:pPr algn="just"/>
            <a:r>
              <a:rPr lang="it-IT" sz="2800" dirty="0" smtClean="0"/>
              <a:t>Si riunisce la nuova rappresentanza nazionale: la </a:t>
            </a:r>
            <a:r>
              <a:rPr lang="it-IT" sz="2800" b="1" dirty="0" smtClean="0">
                <a:solidFill>
                  <a:srgbClr val="FF0000"/>
                </a:solidFill>
              </a:rPr>
              <a:t>CONVENZIONE</a:t>
            </a:r>
            <a:r>
              <a:rPr lang="it-IT" sz="2800" dirty="0" smtClean="0"/>
              <a:t>, eletta a suffragio universale maschile</a:t>
            </a:r>
          </a:p>
        </p:txBody>
      </p:sp>
      <p:sp>
        <p:nvSpPr>
          <p:cNvPr id="9" name="CasellaDiTesto 8"/>
          <p:cNvSpPr txBox="1"/>
          <p:nvPr/>
        </p:nvSpPr>
        <p:spPr>
          <a:xfrm>
            <a:off x="357158" y="1500174"/>
            <a:ext cx="4572032"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Esaltazione rivoluzionaria</a:t>
            </a:r>
          </a:p>
          <a:p>
            <a:r>
              <a:rPr lang="it-IT" sz="2800" dirty="0" smtClean="0"/>
              <a:t> </a:t>
            </a:r>
          </a:p>
          <a:p>
            <a:pPr>
              <a:buFontTx/>
              <a:buChar char="-"/>
            </a:pPr>
            <a:r>
              <a:rPr lang="it-IT" sz="2800" dirty="0" smtClean="0"/>
              <a:t>Miracolo di </a:t>
            </a:r>
            <a:r>
              <a:rPr lang="it-IT" sz="2800" b="1" dirty="0" err="1" smtClean="0">
                <a:solidFill>
                  <a:srgbClr val="FF0000"/>
                </a:solidFill>
              </a:rPr>
              <a:t>Valmy</a:t>
            </a:r>
            <a:r>
              <a:rPr lang="it-IT" sz="2800" dirty="0" smtClean="0"/>
              <a:t>: le truppe francesi fermano quelle austro-prussiane che sembravano dover marciare direttamente fino a Parigi. </a:t>
            </a:r>
          </a:p>
          <a:p>
            <a:pPr>
              <a:buFontTx/>
              <a:buChar char="-"/>
            </a:pPr>
            <a:r>
              <a:rPr lang="it-IT" sz="2800" dirty="0" smtClean="0"/>
              <a:t> Respiro e fiducia ai rivoluzionari </a:t>
            </a:r>
            <a:r>
              <a:rPr lang="it-IT" sz="2400" i="1" dirty="0" smtClean="0"/>
              <a:t>(Goethe: “Da questo luogo e da questo giorno comincia una nuova era nella storia del mondo”)</a:t>
            </a:r>
          </a:p>
        </p:txBody>
      </p:sp>
      <p:sp>
        <p:nvSpPr>
          <p:cNvPr id="15" name="CasellaDiTesto 14"/>
          <p:cNvSpPr txBox="1"/>
          <p:nvPr/>
        </p:nvSpPr>
        <p:spPr>
          <a:xfrm>
            <a:off x="4714876" y="1571612"/>
            <a:ext cx="21431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20 settembre 1792</a:t>
            </a:r>
            <a:endParaRPr lang="it-IT" b="1" dirty="0" smtClean="0">
              <a:solidFill>
                <a:srgbClr val="FF0000"/>
              </a:solidFill>
            </a:endParaRPr>
          </a:p>
        </p:txBody>
      </p:sp>
      <p:pic>
        <p:nvPicPr>
          <p:cNvPr id="51202" name="Picture 2" descr="Visualizza immagine di origine"/>
          <p:cNvPicPr>
            <a:picLocks noChangeAspect="1" noChangeArrowheads="1"/>
          </p:cNvPicPr>
          <p:nvPr/>
        </p:nvPicPr>
        <p:blipFill>
          <a:blip r:embed="rId3" cstate="print"/>
          <a:srcRect/>
          <a:stretch>
            <a:fillRect/>
          </a:stretch>
        </p:blipFill>
        <p:spPr bwMode="auto">
          <a:xfrm>
            <a:off x="4857752" y="4857760"/>
            <a:ext cx="1190618" cy="17859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SOCIETÀ FRANCESE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graphicFrame>
        <p:nvGraphicFramePr>
          <p:cNvPr id="7" name="Tabella 6"/>
          <p:cNvGraphicFramePr>
            <a:graphicFrameLocks noGrp="1"/>
          </p:cNvGraphicFramePr>
          <p:nvPr/>
        </p:nvGraphicFramePr>
        <p:xfrm>
          <a:off x="357158" y="1428736"/>
          <a:ext cx="6096000" cy="4577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it-IT" dirty="0" smtClean="0">
                          <a:solidFill>
                            <a:schemeClr val="tx1"/>
                          </a:solidFill>
                        </a:rPr>
                        <a:t>Nobili</a:t>
                      </a:r>
                      <a:endParaRPr lang="it-IT" dirty="0">
                        <a:solidFill>
                          <a:schemeClr val="tx1"/>
                        </a:solidFill>
                      </a:endParaRPr>
                    </a:p>
                  </a:txBody>
                  <a:tcPr>
                    <a:solidFill>
                      <a:srgbClr val="FFC000">
                        <a:alpha val="80000"/>
                      </a:srgbClr>
                    </a:solidFill>
                  </a:tcPr>
                </a:tc>
                <a:tc>
                  <a:txBody>
                    <a:bodyPr/>
                    <a:lstStyle/>
                    <a:p>
                      <a:pPr algn="ctr"/>
                      <a:r>
                        <a:rPr lang="it-IT" dirty="0" smtClean="0">
                          <a:solidFill>
                            <a:schemeClr val="tx1"/>
                          </a:solidFill>
                        </a:rPr>
                        <a:t>Clero</a:t>
                      </a:r>
                      <a:endParaRPr lang="it-IT" dirty="0">
                        <a:solidFill>
                          <a:schemeClr val="tx1"/>
                        </a:solidFill>
                      </a:endParaRPr>
                    </a:p>
                  </a:txBody>
                  <a:tcPr>
                    <a:solidFill>
                      <a:srgbClr val="FF0000">
                        <a:alpha val="80000"/>
                      </a:srgbClr>
                    </a:solidFill>
                  </a:tcPr>
                </a:tc>
                <a:tc>
                  <a:txBody>
                    <a:bodyPr/>
                    <a:lstStyle/>
                    <a:p>
                      <a:pPr algn="ctr"/>
                      <a:r>
                        <a:rPr lang="it-IT" dirty="0" smtClean="0">
                          <a:solidFill>
                            <a:schemeClr val="tx1"/>
                          </a:solidFill>
                        </a:rPr>
                        <a:t>Terzo stato</a:t>
                      </a:r>
                      <a:endParaRPr lang="it-IT" dirty="0">
                        <a:solidFill>
                          <a:schemeClr val="tx1"/>
                        </a:solidFill>
                      </a:endParaRPr>
                    </a:p>
                  </a:txBody>
                  <a:tcPr>
                    <a:solidFill>
                      <a:srgbClr val="92D050">
                        <a:alpha val="80000"/>
                      </a:srgbClr>
                    </a:solidFill>
                  </a:tcPr>
                </a:tc>
              </a:tr>
              <a:tr h="370840">
                <a:tc>
                  <a:txBody>
                    <a:bodyPr/>
                    <a:lstStyle/>
                    <a:p>
                      <a:r>
                        <a:rPr lang="it-IT" dirty="0" smtClean="0"/>
                        <a:t>Vaste proprietà </a:t>
                      </a:r>
                      <a:endParaRPr lang="it-IT" dirty="0"/>
                    </a:p>
                  </a:txBody>
                  <a:tcPr>
                    <a:solidFill>
                      <a:srgbClr val="FFC000">
                        <a:alpha val="61000"/>
                      </a:srgbClr>
                    </a:solidFill>
                  </a:tcPr>
                </a:tc>
                <a:tc>
                  <a:txBody>
                    <a:bodyPr/>
                    <a:lstStyle/>
                    <a:p>
                      <a:r>
                        <a:rPr lang="it-IT" dirty="0" smtClean="0"/>
                        <a:t>Vaste proprietà</a:t>
                      </a:r>
                      <a:endParaRPr lang="it-IT" dirty="0"/>
                    </a:p>
                  </a:txBody>
                  <a:tcPr>
                    <a:solidFill>
                      <a:srgbClr val="FF0000">
                        <a:alpha val="61000"/>
                      </a:srgbClr>
                    </a:solidFill>
                  </a:tcPr>
                </a:tc>
                <a:tc>
                  <a:txBody>
                    <a:bodyPr/>
                    <a:lstStyle/>
                    <a:p>
                      <a:r>
                        <a:rPr lang="it-IT" dirty="0" smtClean="0"/>
                        <a:t>Sono coloro che lavorano: il</a:t>
                      </a:r>
                      <a:r>
                        <a:rPr lang="it-IT" baseline="0" dirty="0" smtClean="0"/>
                        <a:t> popolo, i sudditi. Costituiscono un gruppo </a:t>
                      </a:r>
                      <a:r>
                        <a:rPr lang="it-IT" u="sng" baseline="0" dirty="0" smtClean="0"/>
                        <a:t>variegato</a:t>
                      </a:r>
                      <a:r>
                        <a:rPr lang="it-IT" baseline="0" dirty="0" smtClean="0"/>
                        <a:t>.</a:t>
                      </a:r>
                      <a:endParaRPr lang="it-IT" dirty="0"/>
                    </a:p>
                  </a:txBody>
                  <a:tcPr>
                    <a:solidFill>
                      <a:srgbClr val="92D050">
                        <a:alpha val="61000"/>
                      </a:srgbClr>
                    </a:solidFill>
                  </a:tcPr>
                </a:tc>
              </a:tr>
              <a:tr h="370840">
                <a:tc>
                  <a:txBody>
                    <a:bodyPr/>
                    <a:lstStyle/>
                    <a:p>
                      <a:r>
                        <a:rPr lang="it-IT" dirty="0" smtClean="0"/>
                        <a:t>Non pagano tasse</a:t>
                      </a:r>
                      <a:endParaRPr lang="it-IT" dirty="0"/>
                    </a:p>
                  </a:txBody>
                  <a:tcPr>
                    <a:solidFill>
                      <a:srgbClr val="FFC000">
                        <a:alpha val="61000"/>
                      </a:srgbClr>
                    </a:solidFill>
                  </a:tcPr>
                </a:tc>
                <a:tc>
                  <a:txBody>
                    <a:bodyPr/>
                    <a:lstStyle/>
                    <a:p>
                      <a:r>
                        <a:rPr lang="it-IT" dirty="0" smtClean="0"/>
                        <a:t>Non pagano (parzialmente) le</a:t>
                      </a:r>
                      <a:r>
                        <a:rPr lang="it-IT" baseline="0" dirty="0" smtClean="0"/>
                        <a:t> tasse; riscuotono la decima</a:t>
                      </a:r>
                      <a:endParaRPr lang="it-IT" dirty="0"/>
                    </a:p>
                  </a:txBody>
                  <a:tcPr>
                    <a:solidFill>
                      <a:srgbClr val="FF0000">
                        <a:alpha val="61000"/>
                      </a:srgbClr>
                    </a:solidFill>
                  </a:tcPr>
                </a:tc>
                <a:tc>
                  <a:txBody>
                    <a:bodyPr/>
                    <a:lstStyle/>
                    <a:p>
                      <a:r>
                        <a:rPr lang="it-IT" dirty="0" smtClean="0"/>
                        <a:t>Pagano le tasse</a:t>
                      </a:r>
                      <a:endParaRPr lang="it-IT" dirty="0"/>
                    </a:p>
                  </a:txBody>
                  <a:tcPr>
                    <a:solidFill>
                      <a:srgbClr val="92D050">
                        <a:alpha val="61000"/>
                      </a:srgbClr>
                    </a:solidFill>
                  </a:tcPr>
                </a:tc>
              </a:tr>
              <a:tr h="370840">
                <a:tc>
                  <a:txBody>
                    <a:bodyPr/>
                    <a:lstStyle/>
                    <a:p>
                      <a:r>
                        <a:rPr lang="it-IT" dirty="0" smtClean="0"/>
                        <a:t>Importanti cariche a corte e nell’esercito</a:t>
                      </a:r>
                      <a:endParaRPr lang="it-IT" dirty="0"/>
                    </a:p>
                  </a:txBody>
                  <a:tcPr>
                    <a:solidFill>
                      <a:srgbClr val="FFC000">
                        <a:alpha val="61000"/>
                      </a:srgbClr>
                    </a:solidFill>
                  </a:tcPr>
                </a:tc>
                <a:tc>
                  <a:txBody>
                    <a:bodyPr/>
                    <a:lstStyle/>
                    <a:p>
                      <a:r>
                        <a:rPr lang="it-IT" dirty="0" smtClean="0"/>
                        <a:t>Rispondono solo ai tribunali ecclesiastici</a:t>
                      </a:r>
                      <a:endParaRPr lang="it-IT" dirty="0"/>
                    </a:p>
                  </a:txBody>
                  <a:tcPr>
                    <a:solidFill>
                      <a:srgbClr val="FF0000">
                        <a:alpha val="61000"/>
                      </a:srgbClr>
                    </a:solidFill>
                  </a:tcPr>
                </a:tc>
                <a:tc>
                  <a:txBody>
                    <a:bodyPr/>
                    <a:lstStyle/>
                    <a:p>
                      <a:r>
                        <a:rPr lang="it-IT" dirty="0" smtClean="0"/>
                        <a:t>Non hanno</a:t>
                      </a:r>
                      <a:r>
                        <a:rPr lang="it-IT" baseline="0" dirty="0" smtClean="0"/>
                        <a:t> alcuna influenza, alcun potere </a:t>
                      </a:r>
                      <a:endParaRPr lang="it-IT" dirty="0"/>
                    </a:p>
                  </a:txBody>
                  <a:tcPr>
                    <a:solidFill>
                      <a:srgbClr val="92D050">
                        <a:alpha val="61000"/>
                      </a:srgbClr>
                    </a:solidFill>
                  </a:tcPr>
                </a:tc>
              </a:tr>
              <a:tr h="370840">
                <a:tc>
                  <a:txBody>
                    <a:bodyPr/>
                    <a:lstStyle/>
                    <a:p>
                      <a:r>
                        <a:rPr lang="it-IT" dirty="0" smtClean="0"/>
                        <a:t>Diritti feudali</a:t>
                      </a:r>
                      <a:endParaRPr lang="it-IT" dirty="0"/>
                    </a:p>
                  </a:txBody>
                  <a:tcPr>
                    <a:solidFill>
                      <a:srgbClr val="FFC000">
                        <a:alpha val="61000"/>
                      </a:srgbClr>
                    </a:solidFill>
                  </a:tcPr>
                </a:tc>
                <a:tc>
                  <a:txBody>
                    <a:bodyPr/>
                    <a:lstStyle/>
                    <a:p>
                      <a:r>
                        <a:rPr lang="it-IT" dirty="0" smtClean="0"/>
                        <a:t>Divisione alto/basso clero</a:t>
                      </a:r>
                      <a:endParaRPr lang="it-IT" dirty="0"/>
                    </a:p>
                  </a:txBody>
                  <a:tcPr>
                    <a:solidFill>
                      <a:srgbClr val="FF0000">
                        <a:alpha val="61000"/>
                      </a:srgbClr>
                    </a:solidFill>
                  </a:tcPr>
                </a:tc>
                <a:tc>
                  <a:txBody>
                    <a:bodyPr/>
                    <a:lstStyle/>
                    <a:p>
                      <a:endParaRPr lang="it-IT" dirty="0"/>
                    </a:p>
                  </a:txBody>
                  <a:tcPr>
                    <a:solidFill>
                      <a:srgbClr val="92D050">
                        <a:alpha val="61000"/>
                      </a:srgbClr>
                    </a:solidFill>
                  </a:tcPr>
                </a:tc>
              </a:tr>
            </a:tbl>
          </a:graphicData>
        </a:graphic>
      </p:graphicFrame>
      <p:sp>
        <p:nvSpPr>
          <p:cNvPr id="11" name="CasellaDiTesto 10"/>
          <p:cNvSpPr txBox="1"/>
          <p:nvPr/>
        </p:nvSpPr>
        <p:spPr>
          <a:xfrm>
            <a:off x="928662" y="6072206"/>
            <a:ext cx="2643206" cy="584775"/>
          </a:xfrm>
          <a:prstGeom prst="rect">
            <a:avLst/>
          </a:prstGeom>
          <a:noFill/>
        </p:spPr>
        <p:txBody>
          <a:bodyPr wrap="square" rtlCol="0">
            <a:spAutoFit/>
          </a:bodyPr>
          <a:lstStyle/>
          <a:p>
            <a:r>
              <a:rPr lang="it-IT" sz="3200" dirty="0" smtClean="0">
                <a:latin typeface="Bookman Old Style" pitchFamily="18" charset="0"/>
              </a:rPr>
              <a:t>PRIVILEGI</a:t>
            </a:r>
            <a:endParaRPr lang="it-IT" sz="3200" dirty="0">
              <a:latin typeface="Bookman Old Style" pitchFamily="18" charset="0"/>
            </a:endParaRPr>
          </a:p>
        </p:txBody>
      </p:sp>
      <p:sp>
        <p:nvSpPr>
          <p:cNvPr id="12" name="CasellaDiTesto 11"/>
          <p:cNvSpPr txBox="1"/>
          <p:nvPr/>
        </p:nvSpPr>
        <p:spPr>
          <a:xfrm>
            <a:off x="6500794" y="1643050"/>
            <a:ext cx="2500362" cy="4401205"/>
          </a:xfrm>
          <a:prstGeom prst="rect">
            <a:avLst/>
          </a:prstGeom>
          <a:noFill/>
        </p:spPr>
        <p:txBody>
          <a:bodyPr wrap="square" rtlCol="0">
            <a:spAutoFit/>
          </a:bodyPr>
          <a:lstStyle/>
          <a:p>
            <a:r>
              <a:rPr lang="it-IT" sz="2400" b="1" dirty="0" smtClean="0">
                <a:latin typeface="Bookman Old Style" pitchFamily="18" charset="0"/>
              </a:rPr>
              <a:t>Borghesia</a:t>
            </a:r>
          </a:p>
          <a:p>
            <a:pPr>
              <a:buFontTx/>
              <a:buChar char="-"/>
            </a:pPr>
            <a:r>
              <a:rPr lang="it-IT" sz="2400" dirty="0" smtClean="0">
                <a:latin typeface="Bookman Old Style" pitchFamily="18" charset="0"/>
              </a:rPr>
              <a:t> alta</a:t>
            </a:r>
          </a:p>
          <a:p>
            <a:pPr>
              <a:buFontTx/>
              <a:buChar char="-"/>
            </a:pPr>
            <a:r>
              <a:rPr lang="it-IT" sz="2400" dirty="0">
                <a:latin typeface="Bookman Old Style" pitchFamily="18" charset="0"/>
              </a:rPr>
              <a:t> </a:t>
            </a:r>
            <a:r>
              <a:rPr lang="it-IT" sz="2400" dirty="0" smtClean="0">
                <a:latin typeface="Bookman Old Style" pitchFamily="18" charset="0"/>
              </a:rPr>
              <a:t>media</a:t>
            </a:r>
          </a:p>
          <a:p>
            <a:pPr>
              <a:buFontTx/>
              <a:buChar char="-"/>
            </a:pPr>
            <a:r>
              <a:rPr lang="it-IT" sz="2400" dirty="0">
                <a:latin typeface="Bookman Old Style" pitchFamily="18" charset="0"/>
              </a:rPr>
              <a:t> </a:t>
            </a:r>
            <a:r>
              <a:rPr lang="it-IT" sz="2400" dirty="0" smtClean="0">
                <a:latin typeface="Bookman Old Style" pitchFamily="18" charset="0"/>
              </a:rPr>
              <a:t>bassa</a:t>
            </a:r>
          </a:p>
          <a:p>
            <a:pPr>
              <a:buFont typeface="Wingdings"/>
              <a:buChar char="à"/>
            </a:pPr>
            <a:r>
              <a:rPr lang="it-IT" sz="1600" dirty="0" smtClean="0">
                <a:latin typeface="Bookman Old Style" pitchFamily="18" charset="0"/>
                <a:sym typeface="Wingdings" pitchFamily="2" charset="2"/>
              </a:rPr>
              <a:t>Aspirano a contare qualcosa anche dal punto di vista politico</a:t>
            </a:r>
          </a:p>
          <a:p>
            <a:pPr>
              <a:buFont typeface="Wingdings"/>
              <a:buChar char="à"/>
            </a:pPr>
            <a:endParaRPr lang="it-IT" sz="1600" dirty="0">
              <a:latin typeface="Bookman Old Style" pitchFamily="18" charset="0"/>
              <a:sym typeface="Wingdings" pitchFamily="2" charset="2"/>
            </a:endParaRPr>
          </a:p>
          <a:p>
            <a:r>
              <a:rPr lang="it-IT" sz="2400" b="1" dirty="0" smtClean="0">
                <a:latin typeface="Bookman Old Style" pitchFamily="18" charset="0"/>
                <a:sym typeface="Wingdings" pitchFamily="2" charset="2"/>
              </a:rPr>
              <a:t>Contadini </a:t>
            </a:r>
            <a:r>
              <a:rPr lang="it-IT" sz="1600" dirty="0" smtClean="0">
                <a:latin typeface="Bookman Old Style" pitchFamily="18" charset="0"/>
                <a:sym typeface="Wingdings" pitchFamily="2" charset="2"/>
              </a:rPr>
              <a:t>(20 milioni, 85%)</a:t>
            </a:r>
            <a:endParaRPr lang="it-IT" sz="1600" b="1" dirty="0" smtClean="0">
              <a:latin typeface="Bookman Old Style" pitchFamily="18" charset="0"/>
              <a:sym typeface="Wingdings" pitchFamily="2" charset="2"/>
            </a:endParaRPr>
          </a:p>
          <a:p>
            <a:pPr>
              <a:buFontTx/>
              <a:buChar char="-"/>
            </a:pPr>
            <a:r>
              <a:rPr lang="it-IT" sz="2400" dirty="0" smtClean="0">
                <a:latin typeface="Bookman Old Style" pitchFamily="18" charset="0"/>
                <a:sym typeface="Wingdings" pitchFamily="2" charset="2"/>
              </a:rPr>
              <a:t> </a:t>
            </a:r>
            <a:r>
              <a:rPr lang="it-IT" sz="2400" dirty="0" err="1" smtClean="0">
                <a:latin typeface="Bookman Old Style" pitchFamily="18" charset="0"/>
                <a:sym typeface="Wingdings" pitchFamily="2" charset="2"/>
              </a:rPr>
              <a:t>picccoli</a:t>
            </a:r>
            <a:r>
              <a:rPr lang="it-IT" sz="2400" dirty="0" smtClean="0">
                <a:latin typeface="Bookman Old Style" pitchFamily="18" charset="0"/>
                <a:sym typeface="Wingdings" pitchFamily="2" charset="2"/>
              </a:rPr>
              <a:t> proprietari</a:t>
            </a:r>
          </a:p>
          <a:p>
            <a:pPr>
              <a:buFontTx/>
              <a:buChar char="-"/>
            </a:pPr>
            <a:r>
              <a:rPr lang="it-IT" sz="2400" dirty="0" smtClean="0">
                <a:latin typeface="Bookman Old Style" pitchFamily="18" charset="0"/>
                <a:sym typeface="Wingdings" pitchFamily="2" charset="2"/>
              </a:rPr>
              <a:t> braccianti</a:t>
            </a:r>
            <a:endParaRPr lang="it-IT" sz="2400" dirty="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Convenzione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9" name="CasellaDiTesto 8"/>
          <p:cNvSpPr txBox="1"/>
          <p:nvPr/>
        </p:nvSpPr>
        <p:spPr>
          <a:xfrm>
            <a:off x="357158" y="1500174"/>
            <a:ext cx="857256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t>749</a:t>
            </a:r>
            <a:r>
              <a:rPr lang="it-IT" sz="2800" dirty="0" smtClean="0"/>
              <a:t> deputati divisi in tre gruppi </a:t>
            </a:r>
            <a:r>
              <a:rPr lang="it-IT" sz="2400" dirty="0" smtClean="0"/>
              <a:t>(dalla cui posizione in sala derivano i termini </a:t>
            </a:r>
            <a:r>
              <a:rPr lang="it-IT" sz="2400" b="1" dirty="0" smtClean="0"/>
              <a:t>destra, sinistra e centro</a:t>
            </a:r>
            <a:r>
              <a:rPr lang="it-IT" sz="2400" dirty="0" smtClean="0"/>
              <a:t> che ancora oggi usiamo)</a:t>
            </a:r>
            <a:endParaRPr lang="it-IT" sz="2400" i="1" dirty="0" smtClean="0"/>
          </a:p>
        </p:txBody>
      </p:sp>
      <p:graphicFrame>
        <p:nvGraphicFramePr>
          <p:cNvPr id="8" name="Tabella 7"/>
          <p:cNvGraphicFramePr>
            <a:graphicFrameLocks noGrp="1"/>
          </p:cNvGraphicFramePr>
          <p:nvPr/>
        </p:nvGraphicFramePr>
        <p:xfrm>
          <a:off x="285719" y="2884170"/>
          <a:ext cx="8572562" cy="3328416"/>
        </p:xfrm>
        <a:graphic>
          <a:graphicData uri="http://schemas.openxmlformats.org/drawingml/2006/table">
            <a:tbl>
              <a:tblPr/>
              <a:tblGrid>
                <a:gridCol w="2857228"/>
                <a:gridCol w="2857228"/>
                <a:gridCol w="2858106"/>
              </a:tblGrid>
              <a:tr h="451868">
                <a:tc>
                  <a:txBody>
                    <a:bodyPr/>
                    <a:lstStyle/>
                    <a:p>
                      <a:pPr algn="ctr">
                        <a:lnSpc>
                          <a:spcPct val="130000"/>
                        </a:lnSpc>
                        <a:spcAft>
                          <a:spcPts val="0"/>
                        </a:spcAft>
                      </a:pPr>
                      <a:r>
                        <a:rPr lang="it-IT" sz="2400" b="1" i="1" dirty="0">
                          <a:latin typeface="Arial"/>
                          <a:ea typeface="Calibri"/>
                          <a:cs typeface="Times New Roman"/>
                        </a:rPr>
                        <a:t>Sinistra</a:t>
                      </a:r>
                      <a:endParaRPr lang="it-IT" sz="2400" b="1" i="1" dirty="0">
                        <a:latin typeface="Arial"/>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30000"/>
                        </a:lnSpc>
                        <a:spcAft>
                          <a:spcPts val="0"/>
                        </a:spcAft>
                      </a:pPr>
                      <a:r>
                        <a:rPr lang="it-IT" sz="2400" b="1" i="1" dirty="0">
                          <a:latin typeface="Arial"/>
                          <a:ea typeface="Calibri"/>
                          <a:cs typeface="Times New Roman"/>
                        </a:rPr>
                        <a:t>Centro</a:t>
                      </a:r>
                      <a:endParaRPr lang="it-IT" sz="2400" b="1" i="1" dirty="0">
                        <a:latin typeface="Arial"/>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30000"/>
                        </a:lnSpc>
                        <a:spcAft>
                          <a:spcPts val="0"/>
                        </a:spcAft>
                      </a:pPr>
                      <a:r>
                        <a:rPr lang="it-IT" sz="2400" b="1" i="1" dirty="0" smtClean="0">
                          <a:latin typeface="Arial"/>
                          <a:ea typeface="Calibri"/>
                          <a:cs typeface="Times New Roman"/>
                        </a:rPr>
                        <a:t>Destra</a:t>
                      </a:r>
                      <a:endParaRPr lang="it-IT" sz="2400" b="1" i="1" dirty="0">
                        <a:latin typeface="Arial"/>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807474">
                <a:tc>
                  <a:txBody>
                    <a:bodyPr/>
                    <a:lstStyle/>
                    <a:p>
                      <a:pPr algn="just">
                        <a:lnSpc>
                          <a:spcPct val="130000"/>
                        </a:lnSpc>
                        <a:spcAft>
                          <a:spcPts val="0"/>
                        </a:spcAft>
                      </a:pPr>
                      <a:r>
                        <a:rPr lang="it-IT" sz="2400" b="1" dirty="0">
                          <a:latin typeface="Arial"/>
                          <a:ea typeface="Calibri"/>
                          <a:cs typeface="Times New Roman"/>
                        </a:rPr>
                        <a:t>Montagnardi</a:t>
                      </a:r>
                      <a:endParaRPr lang="it-IT" sz="2400" b="1" dirty="0">
                        <a:latin typeface="Arial"/>
                        <a:ea typeface="Times New Roman"/>
                        <a:cs typeface="Times New Roman"/>
                      </a:endParaRPr>
                    </a:p>
                    <a:p>
                      <a:pPr algn="l">
                        <a:lnSpc>
                          <a:spcPct val="130000"/>
                        </a:lnSpc>
                        <a:spcAft>
                          <a:spcPts val="0"/>
                        </a:spcAft>
                      </a:pPr>
                      <a:r>
                        <a:rPr lang="it-IT" sz="2400" dirty="0">
                          <a:latin typeface="Arial"/>
                          <a:ea typeface="Calibri"/>
                          <a:cs typeface="Times New Roman"/>
                        </a:rPr>
                        <a:t>Giacobini e </a:t>
                      </a:r>
                      <a:r>
                        <a:rPr lang="it-IT" sz="2400" dirty="0" err="1">
                          <a:latin typeface="Arial"/>
                          <a:ea typeface="Calibri"/>
                          <a:cs typeface="Times New Roman"/>
                        </a:rPr>
                        <a:t>cordiglieri</a:t>
                      </a:r>
                      <a:r>
                        <a:rPr lang="it-IT" sz="2400" dirty="0">
                          <a:latin typeface="Arial"/>
                          <a:ea typeface="Calibri"/>
                          <a:cs typeface="Times New Roman"/>
                        </a:rPr>
                        <a:t>, favorevoli alla repubblica e alla democrazia</a:t>
                      </a:r>
                      <a:endParaRPr lang="it-IT" sz="2400" dirty="0">
                        <a:latin typeface="Arial"/>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it-IT" sz="2400" b="1" dirty="0">
                          <a:solidFill>
                            <a:srgbClr val="FF0000"/>
                          </a:solidFill>
                          <a:latin typeface="Arial"/>
                          <a:ea typeface="Calibri"/>
                          <a:cs typeface="Times New Roman"/>
                        </a:rPr>
                        <a:t>Pianura</a:t>
                      </a:r>
                      <a:r>
                        <a:rPr lang="it-IT" sz="2400" dirty="0">
                          <a:latin typeface="Arial"/>
                          <a:ea typeface="Calibri"/>
                          <a:cs typeface="Times New Roman"/>
                        </a:rPr>
                        <a:t> (o Palude)</a:t>
                      </a:r>
                      <a:endParaRPr lang="it-IT" sz="2400" dirty="0">
                        <a:latin typeface="Arial"/>
                        <a:ea typeface="Times New Roman"/>
                        <a:cs typeface="Times New Roman"/>
                      </a:endParaRPr>
                    </a:p>
                    <a:p>
                      <a:pPr algn="l">
                        <a:lnSpc>
                          <a:spcPct val="130000"/>
                        </a:lnSpc>
                        <a:spcAft>
                          <a:spcPts val="0"/>
                        </a:spcAft>
                      </a:pPr>
                      <a:r>
                        <a:rPr lang="it-IT" sz="2400" dirty="0">
                          <a:latin typeface="Arial"/>
                          <a:ea typeface="Calibri"/>
                          <a:cs typeface="Times New Roman"/>
                        </a:rPr>
                        <a:t>Nessun preciso orientamento politico</a:t>
                      </a:r>
                      <a:endParaRPr lang="it-IT" sz="2400" dirty="0">
                        <a:latin typeface="Arial"/>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it-IT" sz="2400" b="1" dirty="0">
                          <a:latin typeface="Arial"/>
                          <a:ea typeface="Calibri"/>
                          <a:cs typeface="Times New Roman"/>
                        </a:rPr>
                        <a:t>Girondini</a:t>
                      </a:r>
                      <a:endParaRPr lang="it-IT" sz="2400" b="1" dirty="0">
                        <a:latin typeface="Arial"/>
                        <a:ea typeface="Times New Roman"/>
                        <a:cs typeface="Times New Roman"/>
                      </a:endParaRPr>
                    </a:p>
                    <a:p>
                      <a:pPr algn="l">
                        <a:lnSpc>
                          <a:spcPct val="130000"/>
                        </a:lnSpc>
                        <a:spcAft>
                          <a:spcPts val="0"/>
                        </a:spcAft>
                      </a:pPr>
                      <a:r>
                        <a:rPr lang="it-IT" sz="2400" dirty="0">
                          <a:latin typeface="Arial"/>
                          <a:ea typeface="Calibri"/>
                          <a:cs typeface="Times New Roman"/>
                        </a:rPr>
                        <a:t>Favorevoli a soluzioni moderate</a:t>
                      </a:r>
                      <a:endParaRPr lang="it-IT" sz="2400" dirty="0">
                        <a:latin typeface="Arial"/>
                        <a:ea typeface="Times New Roman"/>
                        <a:cs typeface="Times New Roman"/>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descr="Visualizza immagine di origine"/>
          <p:cNvPicPr>
            <a:picLocks noChangeAspect="1" noChangeArrowheads="1"/>
          </p:cNvPicPr>
          <p:nvPr/>
        </p:nvPicPr>
        <p:blipFill>
          <a:blip r:embed="rId3" cstate="print"/>
          <a:srcRect/>
          <a:stretch>
            <a:fillRect/>
          </a:stretch>
        </p:blipFill>
        <p:spPr bwMode="auto">
          <a:xfrm>
            <a:off x="4500562" y="4857760"/>
            <a:ext cx="2756094" cy="17859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Condanna a morte del 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9" name="CasellaDiTesto 8"/>
          <p:cNvSpPr txBox="1"/>
          <p:nvPr/>
        </p:nvSpPr>
        <p:spPr>
          <a:xfrm>
            <a:off x="1643042" y="1500174"/>
            <a:ext cx="607223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t>Abolizione</a:t>
            </a:r>
            <a:r>
              <a:rPr lang="it-IT" sz="2800" dirty="0" smtClean="0"/>
              <a:t> (all’unanimità) della </a:t>
            </a:r>
            <a:r>
              <a:rPr lang="it-IT" sz="2800" b="1" dirty="0" smtClean="0"/>
              <a:t>monarchia</a:t>
            </a:r>
            <a:r>
              <a:rPr lang="it-IT" sz="2800" dirty="0" smtClean="0"/>
              <a:t> e proclamazione della </a:t>
            </a:r>
            <a:r>
              <a:rPr lang="it-IT" sz="2800" b="1" dirty="0" smtClean="0">
                <a:solidFill>
                  <a:srgbClr val="FF0000"/>
                </a:solidFill>
              </a:rPr>
              <a:t>Repubblica</a:t>
            </a:r>
            <a:r>
              <a:rPr lang="it-IT" sz="2800" dirty="0" smtClean="0"/>
              <a:t> francese “una e indivisibile”</a:t>
            </a:r>
            <a:endParaRPr lang="it-IT" sz="2400" i="1" dirty="0" smtClean="0"/>
          </a:p>
        </p:txBody>
      </p:sp>
      <p:sp>
        <p:nvSpPr>
          <p:cNvPr id="6" name="CasellaDiTesto 5"/>
          <p:cNvSpPr txBox="1"/>
          <p:nvPr/>
        </p:nvSpPr>
        <p:spPr>
          <a:xfrm>
            <a:off x="7072330" y="1285860"/>
            <a:ext cx="19288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21 settembre 1792</a:t>
            </a:r>
            <a:endParaRPr lang="it-IT" b="1" dirty="0" smtClean="0">
              <a:solidFill>
                <a:srgbClr val="FF0000"/>
              </a:solidFill>
            </a:endParaRPr>
          </a:p>
        </p:txBody>
      </p:sp>
      <p:sp>
        <p:nvSpPr>
          <p:cNvPr id="7" name="CasellaDiTesto 6"/>
          <p:cNvSpPr txBox="1"/>
          <p:nvPr/>
        </p:nvSpPr>
        <p:spPr>
          <a:xfrm>
            <a:off x="428596" y="3286124"/>
            <a:ext cx="5500726"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b="1" dirty="0" smtClean="0"/>
              <a:t>Processo al re</a:t>
            </a:r>
          </a:p>
          <a:p>
            <a:pPr algn="just"/>
            <a:r>
              <a:rPr lang="it-IT" sz="2400" dirty="0" smtClean="0"/>
              <a:t>Condanna a stretta maggioranza: “colpevole di cospirazione contro la sicurezza generale dello stato”</a:t>
            </a:r>
          </a:p>
          <a:p>
            <a:pPr algn="just">
              <a:buFont typeface="Arial" pitchFamily="34" charset="0"/>
              <a:buChar char="•"/>
            </a:pPr>
            <a:r>
              <a:rPr lang="it-IT" sz="2400" dirty="0" smtClean="0"/>
              <a:t> il 21 gennaio 1793 il re viene </a:t>
            </a:r>
            <a:r>
              <a:rPr lang="it-IT" sz="2400" b="1" dirty="0" smtClean="0"/>
              <a:t>ghigliottinato</a:t>
            </a:r>
          </a:p>
          <a:p>
            <a:pPr algn="just">
              <a:buFont typeface="Arial" pitchFamily="34" charset="0"/>
              <a:buChar char="•"/>
            </a:pPr>
            <a:r>
              <a:rPr lang="it-IT" sz="2400" b="1" i="1" dirty="0" smtClean="0"/>
              <a:t> </a:t>
            </a:r>
            <a:r>
              <a:rPr lang="it-IT" sz="2400" dirty="0" smtClean="0"/>
              <a:t>poco dopo viene ghigliottinata anche Maria Antonietta</a:t>
            </a:r>
          </a:p>
        </p:txBody>
      </p:sp>
      <p:pic>
        <p:nvPicPr>
          <p:cNvPr id="10" name="Immagine 9"/>
          <p:cNvPicPr/>
          <p:nvPr/>
        </p:nvPicPr>
        <p:blipFill>
          <a:blip r:embed="rId3" cstate="print"/>
          <a:srcRect/>
          <a:stretch>
            <a:fillRect/>
          </a:stretch>
        </p:blipFill>
        <p:spPr bwMode="auto">
          <a:xfrm>
            <a:off x="6786578" y="4000504"/>
            <a:ext cx="2095505" cy="17078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Ghigliottina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7" name="CasellaDiTesto 6"/>
          <p:cNvSpPr txBox="1"/>
          <p:nvPr/>
        </p:nvSpPr>
        <p:spPr>
          <a:xfrm>
            <a:off x="214282" y="1357298"/>
            <a:ext cx="5500726"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Macchina in uso a partire dal 1792, nasce nell’atmosfera di uguaglianza (i modi di esecuzione erano diversi per le diverse classi sociali) e umanitaria (per l’immediatezza della morte) da un’idea del medico francese Joseph </a:t>
            </a:r>
            <a:r>
              <a:rPr lang="it-IT" sz="2800" dirty="0" err="1" smtClean="0"/>
              <a:t>Guillotin</a:t>
            </a:r>
            <a:endParaRPr lang="it-IT" sz="2400" dirty="0" smtClean="0"/>
          </a:p>
        </p:txBody>
      </p:sp>
      <p:pic>
        <p:nvPicPr>
          <p:cNvPr id="2050" name="Picture 2" descr="Visualizza immagine di origine"/>
          <p:cNvPicPr>
            <a:picLocks noChangeAspect="1" noChangeArrowheads="1"/>
          </p:cNvPicPr>
          <p:nvPr/>
        </p:nvPicPr>
        <p:blipFill>
          <a:blip r:embed="rId3" cstate="print"/>
          <a:srcRect l="17990" r="10050"/>
          <a:stretch>
            <a:fillRect/>
          </a:stretch>
        </p:blipFill>
        <p:spPr bwMode="auto">
          <a:xfrm>
            <a:off x="5857884" y="1214422"/>
            <a:ext cx="3143272" cy="528641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Ghigliottina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7" name="CasellaDiTesto 6"/>
          <p:cNvSpPr txBox="1"/>
          <p:nvPr/>
        </p:nvSpPr>
        <p:spPr>
          <a:xfrm>
            <a:off x="214282" y="1357298"/>
            <a:ext cx="5500726" cy="48320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200" dirty="0" smtClean="0"/>
              <a:t>Luigi XVI venne ghigliottinato il 21 gennaio 1793 nell'attuale </a:t>
            </a:r>
            <a:r>
              <a:rPr lang="it-IT" sz="2200" dirty="0" err="1" smtClean="0"/>
              <a:t>place</a:t>
            </a:r>
            <a:r>
              <a:rPr lang="it-IT" sz="2200" dirty="0" smtClean="0"/>
              <a:t> de la Concorde, quattro giorni dopo che i membri della Convenzione ne avevano decretato la condanna a morte per alto tradimento. </a:t>
            </a:r>
          </a:p>
          <a:p>
            <a:r>
              <a:rPr lang="it-IT" sz="2200" dirty="0" smtClean="0"/>
              <a:t>Il giorno della decapitazione, dopo essere stato tenuto prigioniero nella Torre del Tempio, venne portato alla ghigliottina in carrozza, vestito di bianco e con in mano il libro dei Salmi. Morì come cittadino Luigi </a:t>
            </a:r>
            <a:r>
              <a:rPr lang="it-IT" sz="2200" dirty="0" err="1" smtClean="0"/>
              <a:t>Capeto</a:t>
            </a:r>
            <a:r>
              <a:rPr lang="it-IT" sz="2200" dirty="0" smtClean="0"/>
              <a:t> e le sue ultime parole furono: “</a:t>
            </a:r>
            <a:r>
              <a:rPr lang="it-IT" sz="2200" i="1" dirty="0" smtClean="0"/>
              <a:t>Muoio innocente dei delitti di cui mi si accusa. Perdono coloro che mi uccidono. Che il mio sangue non ricada mai sulla Francia!</a:t>
            </a:r>
            <a:r>
              <a:rPr lang="it-IT" sz="2200" dirty="0" smtClean="0"/>
              <a:t>”</a:t>
            </a:r>
            <a:endParaRPr lang="it-IT" sz="2200" dirty="0"/>
          </a:p>
        </p:txBody>
      </p:sp>
      <p:pic>
        <p:nvPicPr>
          <p:cNvPr id="57346" name="Picture 2" descr="Visualizza immagine di origine"/>
          <p:cNvPicPr>
            <a:picLocks noChangeAspect="1" noChangeArrowheads="1"/>
          </p:cNvPicPr>
          <p:nvPr/>
        </p:nvPicPr>
        <p:blipFill>
          <a:blip r:embed="rId3" cstate="print"/>
          <a:srcRect l="5926" t="8889" r="5184"/>
          <a:stretch>
            <a:fillRect/>
          </a:stretch>
        </p:blipFill>
        <p:spPr bwMode="auto">
          <a:xfrm>
            <a:off x="5929322" y="2428868"/>
            <a:ext cx="2927204" cy="2000240"/>
          </a:xfrm>
          <a:prstGeom prst="rect">
            <a:avLst/>
          </a:prstGeom>
          <a:noFill/>
        </p:spPr>
      </p:pic>
      <p:sp>
        <p:nvSpPr>
          <p:cNvPr id="8" name="Rettangolo 7"/>
          <p:cNvSpPr/>
          <p:nvPr/>
        </p:nvSpPr>
        <p:spPr>
          <a:xfrm>
            <a:off x="6286512" y="4643446"/>
            <a:ext cx="2117696" cy="369332"/>
          </a:xfrm>
          <a:prstGeom prst="rect">
            <a:avLst/>
          </a:prstGeom>
        </p:spPr>
        <p:txBody>
          <a:bodyPr wrap="none">
            <a:spAutoFit/>
          </a:bodyPr>
          <a:lstStyle/>
          <a:p>
            <a:r>
              <a:rPr lang="it-IT" i="1" dirty="0" err="1" smtClean="0"/>
              <a:t>place</a:t>
            </a:r>
            <a:r>
              <a:rPr lang="it-IT" i="1" dirty="0" smtClean="0"/>
              <a:t> de la Concorde</a:t>
            </a:r>
            <a:endParaRPr lang="it-IT"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Condanna a morte del 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9" name="CasellaDiTesto 8"/>
          <p:cNvSpPr txBox="1"/>
          <p:nvPr/>
        </p:nvSpPr>
        <p:spPr>
          <a:xfrm>
            <a:off x="714348" y="1500174"/>
            <a:ext cx="7929618"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200" b="1" dirty="0" smtClean="0"/>
              <a:t>Robespierre</a:t>
            </a:r>
            <a:r>
              <a:rPr lang="it-IT" sz="2200" dirty="0" smtClean="0"/>
              <a:t> proclamò: “Luigi non deve essere giudicato, è già condannato, oppure la Repubblica è priva di qualsiasi </a:t>
            </a:r>
            <a:r>
              <a:rPr lang="it-IT" sz="2200" dirty="0" err="1" smtClean="0"/>
              <a:t>giustificazione…</a:t>
            </a:r>
            <a:r>
              <a:rPr lang="it-IT" sz="2200" dirty="0" smtClean="0"/>
              <a:t> Il popolo non pronuncia condanne contro i re, li annienta. La pena di morte in generale è un delitto e perciò può essere giustificata solo nei casi in cui la sicurezza degli individui o dell’organismo sociale la renda imperativa. La sicurezza pubblica non è messa in pericolo nei casi di delitti comuni, giacché la società può sempre proteggere se stessa mediante altri mezzi, e impedire al criminale di essere nocivo. Ma di un re detronizzato nel mezzo di una rivoluzione – un re il cui solo nome attira il flagello della guerra sulla nazione agitata – né la prigionia né l’esilio possono autorizzare lo stato a disinteressarsi. Luigi deve morire perché la patria possa vivere!”.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Condanna a morte del 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9" name="CasellaDiTesto 8"/>
          <p:cNvSpPr txBox="1"/>
          <p:nvPr/>
        </p:nvSpPr>
        <p:spPr>
          <a:xfrm>
            <a:off x="500034" y="1500174"/>
            <a:ext cx="8072494"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200" dirty="0" smtClean="0"/>
              <a:t>Il deputato giacobino </a:t>
            </a:r>
            <a:r>
              <a:rPr lang="it-IT" sz="2200" b="1" dirty="0" err="1" smtClean="0"/>
              <a:t>Saint-Just</a:t>
            </a:r>
            <a:r>
              <a:rPr lang="it-IT" sz="2200" dirty="0" smtClean="0"/>
              <a:t> rincara la dose: il re va condannato semplicemente perché re, indipendentemente dalle sue colpe: “Il re va processato non per le colpe della sua amministrazione, ma per il fatto di essere stato re, perché nulla al mondo può giustificare questa usurpazione; e di qualsiasi illusione, di qualsiasi convenzione si ammanti la regalità, essa rimane un crimine eterno, contro il quale ogni uomo ha diritto di sollevarsi e di armarsi; essa è uno di quegli attentati che anche la cecità di un popolo intero non potrebbe giustificare. Questo popolo sarebbe colpevole verso la natura per l’esempio che darebbe, giacché tutti gli uomini hanno da essa la missione segreta di distruggere la tirannide in ogni Paese. Non si può regnare senza colpa. Ogni re è un ribelle e un usurpatore”.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Estensione della guerra</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9" name="CasellaDiTesto 8"/>
          <p:cNvSpPr txBox="1"/>
          <p:nvPr/>
        </p:nvSpPr>
        <p:spPr>
          <a:xfrm>
            <a:off x="500034" y="1500174"/>
            <a:ext cx="8072494" cy="138499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Obiettivo: estendere i principi della </a:t>
            </a:r>
            <a:r>
              <a:rPr lang="it-IT" sz="2800" b="1" i="1" dirty="0" smtClean="0">
                <a:solidFill>
                  <a:srgbClr val="FF0000"/>
                </a:solidFill>
              </a:rPr>
              <a:t>fratellanza tra i popoli</a:t>
            </a:r>
            <a:r>
              <a:rPr lang="it-IT" sz="2800" dirty="0" smtClean="0"/>
              <a:t> (“accordare fraternità e aiuto a tutti i popoli che correvano a rivendicare la propria libertà”)</a:t>
            </a:r>
          </a:p>
        </p:txBody>
      </p:sp>
      <p:sp>
        <p:nvSpPr>
          <p:cNvPr id="5" name="CasellaDiTesto 4"/>
          <p:cNvSpPr txBox="1"/>
          <p:nvPr/>
        </p:nvSpPr>
        <p:spPr>
          <a:xfrm>
            <a:off x="1071538" y="3143248"/>
            <a:ext cx="692948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smtClean="0"/>
              <a:t>Occupazione della riva sinistra del Reno, invasione del Belgio, Nizza e Savoia</a:t>
            </a:r>
          </a:p>
        </p:txBody>
      </p:sp>
      <p:sp>
        <p:nvSpPr>
          <p:cNvPr id="6" name="CasellaDiTesto 5"/>
          <p:cNvSpPr txBox="1"/>
          <p:nvPr/>
        </p:nvSpPr>
        <p:spPr>
          <a:xfrm>
            <a:off x="571472" y="4429132"/>
            <a:ext cx="8072494" cy="1384995"/>
          </a:xfrm>
          <a:prstGeom prst="rect">
            <a:avLst/>
          </a:prstGeo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b="1" dirty="0" smtClean="0">
                <a:effectLst>
                  <a:glow rad="63500">
                    <a:schemeClr val="accent2">
                      <a:satMod val="175000"/>
                      <a:alpha val="40000"/>
                    </a:schemeClr>
                  </a:glow>
                </a:effectLst>
              </a:rPr>
              <a:t>Prima coalizione antifrancese</a:t>
            </a:r>
            <a:r>
              <a:rPr lang="it-IT" sz="2800" dirty="0" smtClean="0">
                <a:effectLst>
                  <a:glow rad="63500">
                    <a:schemeClr val="accent2">
                      <a:satMod val="175000"/>
                      <a:alpha val="40000"/>
                    </a:schemeClr>
                  </a:glow>
                </a:effectLst>
              </a:rPr>
              <a:t>: Inghilterra, Prussia, Austria, Russia, Spagna, Regno di Sardegna, Toscana, Stato della Chiesa e regno di Napoli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Il Terrore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9" name="CasellaDiTesto 8"/>
          <p:cNvSpPr txBox="1"/>
          <p:nvPr/>
        </p:nvSpPr>
        <p:spPr>
          <a:xfrm>
            <a:off x="1142976" y="1428736"/>
            <a:ext cx="3571900" cy="2246769"/>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Situazione complessa:</a:t>
            </a:r>
          </a:p>
          <a:p>
            <a:pPr algn="just">
              <a:buFontTx/>
              <a:buChar char="-"/>
            </a:pPr>
            <a:r>
              <a:rPr lang="it-IT" sz="2800" dirty="0" smtClean="0"/>
              <a:t> Guerra</a:t>
            </a:r>
          </a:p>
          <a:p>
            <a:pPr algn="just">
              <a:buFontTx/>
              <a:buChar char="-"/>
            </a:pPr>
            <a:r>
              <a:rPr lang="it-IT" sz="2800" dirty="0" smtClean="0"/>
              <a:t> rivolta in </a:t>
            </a:r>
            <a:r>
              <a:rPr lang="it-IT" sz="2800" dirty="0" err="1" smtClean="0"/>
              <a:t>Vandea</a:t>
            </a:r>
            <a:endParaRPr lang="it-IT" sz="2800" dirty="0" smtClean="0"/>
          </a:p>
          <a:p>
            <a:pPr algn="just">
              <a:buFontTx/>
              <a:buChar char="-"/>
            </a:pPr>
            <a:r>
              <a:rPr lang="it-IT" sz="2800" dirty="0" smtClean="0"/>
              <a:t> monarchici</a:t>
            </a:r>
          </a:p>
          <a:p>
            <a:pPr algn="just">
              <a:buFontTx/>
              <a:buChar char="-"/>
            </a:pPr>
            <a:r>
              <a:rPr lang="it-IT" sz="2800" dirty="0" smtClean="0"/>
              <a:t> difficoltà economiche</a:t>
            </a:r>
          </a:p>
        </p:txBody>
      </p:sp>
      <p:sp>
        <p:nvSpPr>
          <p:cNvPr id="6" name="CasellaDiTesto 5"/>
          <p:cNvSpPr txBox="1"/>
          <p:nvPr/>
        </p:nvSpPr>
        <p:spPr>
          <a:xfrm>
            <a:off x="428596" y="4000504"/>
            <a:ext cx="8286808"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800" dirty="0" smtClean="0"/>
              <a:t>Istituzione del </a:t>
            </a:r>
            <a:r>
              <a:rPr lang="it-IT" sz="2800" b="1" dirty="0" smtClean="0"/>
              <a:t>Comitato di Salute Pubblica</a:t>
            </a:r>
          </a:p>
          <a:p>
            <a:pPr algn="just"/>
            <a:r>
              <a:rPr lang="it-IT" sz="2800" dirty="0" smtClean="0"/>
              <a:t>- in teoria: un comitato con il ruolo di tutelare e sorvegliare l’operato dei ministri </a:t>
            </a:r>
          </a:p>
          <a:p>
            <a:pPr algn="just"/>
            <a:r>
              <a:rPr lang="it-IT" sz="2800" dirty="0" smtClean="0"/>
              <a:t>- in pratica: un vero organismo di governo formato da 9 persone (poi 12) dotato di </a:t>
            </a:r>
            <a:r>
              <a:rPr lang="it-IT" sz="2800" b="1" dirty="0" smtClean="0"/>
              <a:t>pieni poteri</a:t>
            </a:r>
            <a:r>
              <a:rPr lang="it-IT" sz="2800" dirty="0" smtClean="0"/>
              <a:t> in campo militare, politico ed economico</a:t>
            </a:r>
            <a:endParaRPr lang="it-IT" sz="2800" dirty="0" smtClean="0">
              <a:effectLst/>
            </a:endParaRPr>
          </a:p>
        </p:txBody>
      </p:sp>
      <p:sp>
        <p:nvSpPr>
          <p:cNvPr id="5" name="CasellaDiTesto 4"/>
          <p:cNvSpPr txBox="1"/>
          <p:nvPr/>
        </p:nvSpPr>
        <p:spPr>
          <a:xfrm>
            <a:off x="7000892" y="3786190"/>
            <a:ext cx="19288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6 aprile 1793</a:t>
            </a:r>
          </a:p>
        </p:txBody>
      </p:sp>
      <p:pic>
        <p:nvPicPr>
          <p:cNvPr id="58370" name="Picture 2" descr="Visualizza immagine di origine"/>
          <p:cNvPicPr>
            <a:picLocks noChangeAspect="1" noChangeArrowheads="1"/>
          </p:cNvPicPr>
          <p:nvPr/>
        </p:nvPicPr>
        <p:blipFill>
          <a:blip r:embed="rId3" cstate="print">
            <a:lum bright="10000" contrast="10000"/>
          </a:blip>
          <a:srcRect/>
          <a:stretch>
            <a:fillRect/>
          </a:stretch>
        </p:blipFill>
        <p:spPr bwMode="auto">
          <a:xfrm>
            <a:off x="5214942" y="1357298"/>
            <a:ext cx="2955916" cy="2349953"/>
          </a:xfrm>
          <a:prstGeom prst="rect">
            <a:avLst/>
          </a:prstGeom>
          <a:noFill/>
          <a:effectLst>
            <a:innerShdw blurRad="63500" dist="50800" dir="13500000">
              <a:prstClr val="black">
                <a:alpha val="50000"/>
              </a:prstClr>
            </a:inn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Il Terrore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6" name="CasellaDiTesto 5"/>
          <p:cNvSpPr txBox="1"/>
          <p:nvPr/>
        </p:nvSpPr>
        <p:spPr>
          <a:xfrm>
            <a:off x="500034" y="1285860"/>
            <a:ext cx="8286808" cy="206210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b="1" dirty="0" smtClean="0"/>
              <a:t>Misure</a:t>
            </a:r>
            <a:r>
              <a:rPr lang="it-IT" sz="2800" dirty="0" smtClean="0"/>
              <a:t> </a:t>
            </a:r>
            <a:r>
              <a:rPr lang="it-IT" sz="2800" b="1" dirty="0" smtClean="0"/>
              <a:t>eccezionali</a:t>
            </a:r>
            <a:r>
              <a:rPr lang="it-IT" sz="2800" dirty="0" smtClean="0"/>
              <a:t> </a:t>
            </a:r>
          </a:p>
          <a:p>
            <a:pPr algn="just"/>
            <a:r>
              <a:rPr lang="it-IT" sz="2800" dirty="0" smtClean="0"/>
              <a:t>-  </a:t>
            </a:r>
            <a:r>
              <a:rPr lang="it-IT" sz="2400" dirty="0" smtClean="0"/>
              <a:t>fuori legge gli aristocratici </a:t>
            </a:r>
          </a:p>
          <a:p>
            <a:pPr algn="just"/>
            <a:r>
              <a:rPr lang="it-IT" sz="2400" dirty="0" smtClean="0"/>
              <a:t>- la pena di morte per gli autori di scritti ritenuti pericolosi</a:t>
            </a:r>
          </a:p>
          <a:p>
            <a:pPr algn="just"/>
            <a:r>
              <a:rPr lang="it-IT" sz="2400" dirty="0" smtClean="0"/>
              <a:t>- la soppressione dell’inviolabilità dei deputati</a:t>
            </a:r>
          </a:p>
          <a:p>
            <a:pPr algn="just"/>
            <a:r>
              <a:rPr lang="it-IT" sz="2400" dirty="0" smtClean="0"/>
              <a:t>- un </a:t>
            </a:r>
            <a:r>
              <a:rPr lang="it-IT" sz="2400" dirty="0" err="1" smtClean="0"/>
              <a:t>maximum</a:t>
            </a:r>
            <a:r>
              <a:rPr lang="it-IT" sz="2400" dirty="0" smtClean="0"/>
              <a:t> sui prezzi dei beni di prima necessità </a:t>
            </a:r>
            <a:endParaRPr lang="it-IT" sz="2400" dirty="0" smtClean="0">
              <a:effectLst/>
            </a:endParaRPr>
          </a:p>
        </p:txBody>
      </p:sp>
      <p:sp>
        <p:nvSpPr>
          <p:cNvPr id="8" name="CasellaDiTesto 7"/>
          <p:cNvSpPr txBox="1"/>
          <p:nvPr/>
        </p:nvSpPr>
        <p:spPr>
          <a:xfrm>
            <a:off x="2000232" y="3500438"/>
            <a:ext cx="514353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2800" dirty="0" smtClean="0"/>
              <a:t>I Girondini gridano alla dittatura</a:t>
            </a:r>
          </a:p>
        </p:txBody>
      </p:sp>
      <p:sp>
        <p:nvSpPr>
          <p:cNvPr id="10" name="CasellaDiTesto 9"/>
          <p:cNvSpPr txBox="1"/>
          <p:nvPr/>
        </p:nvSpPr>
        <p:spPr>
          <a:xfrm>
            <a:off x="500034" y="4286256"/>
            <a:ext cx="8286808" cy="181588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i="1" dirty="0" smtClean="0"/>
              <a:t>2 giugno 1793:</a:t>
            </a:r>
            <a:r>
              <a:rPr lang="it-IT" sz="2800" dirty="0" smtClean="0"/>
              <a:t> migliaia di </a:t>
            </a:r>
            <a:r>
              <a:rPr lang="it-IT" sz="2800" b="1" dirty="0" smtClean="0"/>
              <a:t>sanculotti</a:t>
            </a:r>
            <a:r>
              <a:rPr lang="it-IT" sz="2800" dirty="0" smtClean="0"/>
              <a:t> in armi circondano e impongono </a:t>
            </a:r>
            <a:r>
              <a:rPr lang="it-IT" sz="2800" b="1" dirty="0" smtClean="0"/>
              <a:t>l’arresto</a:t>
            </a:r>
            <a:r>
              <a:rPr lang="it-IT" sz="2800" dirty="0" smtClean="0"/>
              <a:t> di 29 tra gli esponenti dei </a:t>
            </a:r>
            <a:r>
              <a:rPr lang="it-IT" sz="2800" b="1" dirty="0" smtClean="0"/>
              <a:t>Girondini</a:t>
            </a:r>
            <a:r>
              <a:rPr lang="it-IT" sz="2800" dirty="0" smtClean="0"/>
              <a:t> più in vista </a:t>
            </a:r>
          </a:p>
          <a:p>
            <a:pPr algn="ctr"/>
            <a:r>
              <a:rPr lang="it-IT" sz="2800" dirty="0" smtClean="0">
                <a:sym typeface="Wingdings" pitchFamily="2" charset="2"/>
              </a:rPr>
              <a:t> contrasti in seno agli stessi rivoluzionari</a:t>
            </a:r>
            <a:endParaRPr lang="it-IT" sz="2800" dirty="0" smtClean="0">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Il Terrore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6" name="CasellaDiTesto 5"/>
          <p:cNvSpPr txBox="1"/>
          <p:nvPr/>
        </p:nvSpPr>
        <p:spPr>
          <a:xfrm>
            <a:off x="500034" y="1500174"/>
            <a:ext cx="8286808"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b="1" dirty="0" smtClean="0">
                <a:solidFill>
                  <a:srgbClr val="FF0000"/>
                </a:solidFill>
              </a:rPr>
              <a:t>Costituzione</a:t>
            </a:r>
            <a:r>
              <a:rPr lang="it-IT" sz="2800" dirty="0" smtClean="0"/>
              <a:t> del 24 giugno 1793: è </a:t>
            </a:r>
            <a:r>
              <a:rPr lang="it-IT" sz="2800" i="1" dirty="0" smtClean="0"/>
              <a:t>la più </a:t>
            </a:r>
            <a:r>
              <a:rPr lang="it-IT" sz="2800" b="1" i="1" dirty="0" smtClean="0">
                <a:solidFill>
                  <a:srgbClr val="FF0000"/>
                </a:solidFill>
              </a:rPr>
              <a:t>democratica</a:t>
            </a:r>
            <a:r>
              <a:rPr lang="it-IT" sz="2800" dirty="0" smtClean="0"/>
              <a:t> </a:t>
            </a:r>
          </a:p>
          <a:p>
            <a:pPr algn="just">
              <a:buFontTx/>
              <a:buChar char="-"/>
            </a:pPr>
            <a:r>
              <a:rPr lang="it-IT" sz="2800" dirty="0" smtClean="0"/>
              <a:t> si sancisce che la forma di governo è la </a:t>
            </a:r>
            <a:r>
              <a:rPr lang="it-IT" sz="2800" b="1" dirty="0" smtClean="0"/>
              <a:t>Repubblica</a:t>
            </a:r>
            <a:r>
              <a:rPr lang="it-IT" sz="2800" dirty="0" smtClean="0"/>
              <a:t> </a:t>
            </a:r>
          </a:p>
          <a:p>
            <a:pPr algn="just">
              <a:buFontTx/>
              <a:buChar char="-"/>
            </a:pPr>
            <a:r>
              <a:rPr lang="it-IT" sz="2800" dirty="0" smtClean="0"/>
              <a:t> si afferma che il potere legislativo è affidato a un’assemblea eletta dai cittadini a </a:t>
            </a:r>
            <a:r>
              <a:rPr lang="it-IT" sz="2800" b="1" dirty="0" smtClean="0"/>
              <a:t>suffragio universale maschile</a:t>
            </a:r>
            <a:endParaRPr lang="it-IT" sz="2800" dirty="0" smtClean="0"/>
          </a:p>
        </p:txBody>
      </p:sp>
      <p:sp>
        <p:nvSpPr>
          <p:cNvPr id="10" name="CasellaDiTesto 9"/>
          <p:cNvSpPr txBox="1"/>
          <p:nvPr/>
        </p:nvSpPr>
        <p:spPr>
          <a:xfrm>
            <a:off x="500034" y="4286256"/>
            <a:ext cx="8286808"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La Costituzione venne </a:t>
            </a:r>
            <a:r>
              <a:rPr lang="it-IT" sz="2800" dirty="0" err="1" smtClean="0"/>
              <a:t>approvata…</a:t>
            </a:r>
            <a:r>
              <a:rPr lang="it-IT" sz="2800" dirty="0" smtClean="0"/>
              <a:t> ma </a:t>
            </a:r>
            <a:r>
              <a:rPr lang="it-IT" sz="2800" u="sng" dirty="0" smtClean="0"/>
              <a:t>non entrò mai in vigore</a:t>
            </a:r>
            <a:r>
              <a:rPr lang="it-IT" sz="2800" dirty="0" smtClean="0"/>
              <a:t>. </a:t>
            </a:r>
          </a:p>
          <a:p>
            <a:pPr algn="just"/>
            <a:r>
              <a:rPr lang="it-IT" sz="2800" dirty="0" smtClean="0"/>
              <a:t>- Le elezioni vennero rinviate</a:t>
            </a:r>
          </a:p>
          <a:p>
            <a:pPr algn="just"/>
            <a:r>
              <a:rPr lang="it-IT" sz="2800" dirty="0" smtClean="0"/>
              <a:t>- Il pieno controllo fu assunto dal </a:t>
            </a:r>
            <a:r>
              <a:rPr lang="it-IT" sz="2800" b="1" dirty="0" smtClean="0"/>
              <a:t>Comitato di Salute Pubblica</a:t>
            </a:r>
            <a:r>
              <a:rPr lang="it-IT" sz="2800" dirty="0" smtClean="0"/>
              <a:t>, dominato dai </a:t>
            </a:r>
            <a:r>
              <a:rPr lang="it-IT" sz="2800" b="1" dirty="0" smtClean="0"/>
              <a:t>giacobini</a:t>
            </a:r>
            <a:r>
              <a:rPr lang="it-IT" sz="2800" dirty="0" smtClean="0"/>
              <a:t>.</a:t>
            </a:r>
            <a:endParaRPr lang="it-IT"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LA SOCIETÀ FRANCESE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pic>
        <p:nvPicPr>
          <p:cNvPr id="35842" name="Picture 2" descr="Visualizza immagine di origine"/>
          <p:cNvPicPr>
            <a:picLocks noChangeAspect="1" noChangeArrowheads="1"/>
          </p:cNvPicPr>
          <p:nvPr/>
        </p:nvPicPr>
        <p:blipFill>
          <a:blip r:embed="rId3" cstate="print">
            <a:lum contrast="10000"/>
          </a:blip>
          <a:srcRect/>
          <a:stretch>
            <a:fillRect/>
          </a:stretch>
        </p:blipFill>
        <p:spPr bwMode="auto">
          <a:xfrm>
            <a:off x="2714612" y="1500174"/>
            <a:ext cx="3429024" cy="423952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Il Terrore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6" name="CasellaDiTesto 5"/>
          <p:cNvSpPr txBox="1"/>
          <p:nvPr/>
        </p:nvSpPr>
        <p:spPr>
          <a:xfrm>
            <a:off x="500034" y="1500174"/>
            <a:ext cx="5857916" cy="415498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400" dirty="0" smtClean="0"/>
              <a:t>Il cordigliere </a:t>
            </a:r>
            <a:r>
              <a:rPr lang="it-IT" sz="2400" b="1" dirty="0" smtClean="0"/>
              <a:t>Marat viene assassinato</a:t>
            </a:r>
            <a:r>
              <a:rPr lang="it-IT" sz="2400" dirty="0" smtClean="0"/>
              <a:t> da una giovane monarchica (Carlotta </a:t>
            </a:r>
            <a:r>
              <a:rPr lang="it-IT" sz="2400" dirty="0" err="1" smtClean="0"/>
              <a:t>Corday</a:t>
            </a:r>
            <a:r>
              <a:rPr lang="it-IT" sz="2400" dirty="0" smtClean="0"/>
              <a:t>), mentre era immerso nella tinozza nella quale trascorreva molte ore della giornata a causa di una malattia della pelle, contratta nelle fogne parigine nel 1791 (si era lì rifugiato per fuggire a un tentativo d’arresto).  </a:t>
            </a:r>
          </a:p>
          <a:p>
            <a:pPr algn="just"/>
            <a:r>
              <a:rPr lang="it-IT" sz="2400" dirty="0" smtClean="0"/>
              <a:t>Grande emozione tra i sanculotti, tra i quali Marat aveva guadagnato parecchia popolarità: la sua morte lo trasforma in un </a:t>
            </a:r>
            <a:r>
              <a:rPr lang="it-IT" sz="2400" b="1" dirty="0" smtClean="0"/>
              <a:t>martire della Rivoluzione</a:t>
            </a:r>
            <a:r>
              <a:rPr lang="it-IT" sz="2400" dirty="0" smtClean="0"/>
              <a:t>.</a:t>
            </a:r>
          </a:p>
        </p:txBody>
      </p:sp>
      <p:pic>
        <p:nvPicPr>
          <p:cNvPr id="7" name="Immagine 6"/>
          <p:cNvPicPr/>
          <p:nvPr/>
        </p:nvPicPr>
        <p:blipFill>
          <a:blip r:embed="rId3" cstate="print"/>
          <a:srcRect/>
          <a:stretch>
            <a:fillRect/>
          </a:stretch>
        </p:blipFill>
        <p:spPr bwMode="auto">
          <a:xfrm>
            <a:off x="6715140" y="2357430"/>
            <a:ext cx="2114562" cy="210694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Il Terrore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6" name="CasellaDiTesto 5"/>
          <p:cNvSpPr txBox="1"/>
          <p:nvPr/>
        </p:nvSpPr>
        <p:spPr>
          <a:xfrm>
            <a:off x="500034" y="1500174"/>
            <a:ext cx="8286808" cy="49859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800" dirty="0" smtClean="0"/>
              <a:t>Inizio del Terrore, periodo dominato dal giacobino Robespierre</a:t>
            </a:r>
          </a:p>
          <a:p>
            <a:pPr algn="just"/>
            <a:endParaRPr lang="it-IT" sz="1000" dirty="0" smtClean="0"/>
          </a:p>
          <a:p>
            <a:pPr algn="ctr"/>
            <a:r>
              <a:rPr lang="it-IT" sz="2800" dirty="0" smtClean="0"/>
              <a:t>“</a:t>
            </a:r>
            <a:r>
              <a:rPr lang="it-IT" sz="2800" b="1" u="sng" dirty="0" smtClean="0">
                <a:solidFill>
                  <a:srgbClr val="FF0000"/>
                </a:solidFill>
              </a:rPr>
              <a:t>legge sui sospetti</a:t>
            </a:r>
            <a:r>
              <a:rPr lang="it-IT" sz="2800" dirty="0" smtClean="0"/>
              <a:t>”</a:t>
            </a:r>
          </a:p>
          <a:p>
            <a:pPr algn="just"/>
            <a:r>
              <a:rPr lang="it-IT" sz="2800" dirty="0" smtClean="0"/>
              <a:t>Il Comitato può giudicare colpevole di essere </a:t>
            </a:r>
            <a:r>
              <a:rPr lang="it-IT" sz="2800" b="1" dirty="0" smtClean="0"/>
              <a:t>controrivoluzionaria</a:t>
            </a:r>
            <a:r>
              <a:rPr lang="it-IT" sz="2800" dirty="0" smtClean="0"/>
              <a:t> una persona (e eliminarla), </a:t>
            </a:r>
            <a:r>
              <a:rPr lang="it-IT" sz="2800" b="1" i="1" dirty="0" smtClean="0"/>
              <a:t>anche senza prove</a:t>
            </a:r>
            <a:r>
              <a:rPr lang="it-IT" sz="2800" dirty="0" smtClean="0"/>
              <a:t>, anche solo sulla base di un </a:t>
            </a:r>
            <a:r>
              <a:rPr lang="it-IT" sz="2800" b="1" dirty="0" smtClean="0"/>
              <a:t>semplice sospetto</a:t>
            </a:r>
            <a:r>
              <a:rPr lang="it-IT" sz="2800" dirty="0" smtClean="0"/>
              <a:t>. </a:t>
            </a:r>
          </a:p>
          <a:p>
            <a:pPr algn="just"/>
            <a:r>
              <a:rPr lang="it-IT" sz="2800" dirty="0" smtClean="0"/>
              <a:t>Basta mostrarsi indifferenti alla rivoluzione, non parteciparvi direttamente, per rischiare la vita. Nella sola Parigi, le vittime del Terrore e della </a:t>
            </a:r>
            <a:r>
              <a:rPr lang="it-IT" sz="2800" b="1" dirty="0" smtClean="0"/>
              <a:t>ghigliottina</a:t>
            </a:r>
            <a:r>
              <a:rPr lang="it-IT" sz="2800" dirty="0" smtClean="0"/>
              <a:t> sono </a:t>
            </a:r>
            <a:r>
              <a:rPr lang="it-IT" sz="2800" b="1" dirty="0" smtClean="0"/>
              <a:t>migliaia</a:t>
            </a:r>
          </a:p>
        </p:txBody>
      </p:sp>
      <p:sp>
        <p:nvSpPr>
          <p:cNvPr id="8" name="CasellaDiTesto 7"/>
          <p:cNvSpPr txBox="1"/>
          <p:nvPr/>
        </p:nvSpPr>
        <p:spPr>
          <a:xfrm>
            <a:off x="7000892" y="2285992"/>
            <a:ext cx="19288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10 giugno 1794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Il Terrore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6" name="CasellaDiTesto 5"/>
          <p:cNvSpPr txBox="1"/>
          <p:nvPr/>
        </p:nvSpPr>
        <p:spPr>
          <a:xfrm>
            <a:off x="500034" y="1500174"/>
            <a:ext cx="8286808" cy="32316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Si cerca un ritorno ad un clima meno oppressivo </a:t>
            </a:r>
          </a:p>
          <a:p>
            <a:endParaRPr lang="it-IT" sz="3600" dirty="0" smtClean="0"/>
          </a:p>
          <a:p>
            <a:r>
              <a:rPr lang="it-IT" sz="2800" b="1" dirty="0" smtClean="0"/>
              <a:t>Robespierre è accusato di tirannia</a:t>
            </a:r>
            <a:r>
              <a:rPr lang="it-IT" sz="2800" dirty="0" smtClean="0"/>
              <a:t>.</a:t>
            </a:r>
          </a:p>
          <a:p>
            <a:pPr>
              <a:buFont typeface="Arial" pitchFamily="34" charset="0"/>
              <a:buChar char="•"/>
            </a:pPr>
            <a:r>
              <a:rPr lang="it-IT" sz="2800" b="1" dirty="0" smtClean="0"/>
              <a:t> Viene ucciso</a:t>
            </a:r>
            <a:r>
              <a:rPr lang="it-IT" sz="2800" dirty="0" smtClean="0"/>
              <a:t> con 22 suoi collaboratori; con Robespierre cade anche il Comitato di Salute Pubblica. </a:t>
            </a:r>
          </a:p>
          <a:p>
            <a:pPr>
              <a:buFont typeface="Arial" pitchFamily="34" charset="0"/>
              <a:buChar char="•"/>
            </a:pPr>
            <a:r>
              <a:rPr lang="it-IT" sz="2800" dirty="0" smtClean="0"/>
              <a:t> Su tutto il territorio francese si assiste ad azioni violente e massacri contro i giacobini (“</a:t>
            </a:r>
            <a:r>
              <a:rPr lang="it-IT" sz="2800" b="1" dirty="0" smtClean="0"/>
              <a:t>terrore bianco</a:t>
            </a:r>
            <a:r>
              <a:rPr lang="it-IT" sz="2800" dirty="0" smtClean="0"/>
              <a:t>”)</a:t>
            </a:r>
            <a:endParaRPr lang="it-IT" sz="2800" b="1" dirty="0" smtClean="0"/>
          </a:p>
        </p:txBody>
      </p:sp>
      <p:sp>
        <p:nvSpPr>
          <p:cNvPr id="5" name="CasellaDiTesto 4"/>
          <p:cNvSpPr txBox="1"/>
          <p:nvPr/>
        </p:nvSpPr>
        <p:spPr>
          <a:xfrm>
            <a:off x="7072330" y="2143116"/>
            <a:ext cx="19288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smtClean="0"/>
              <a:t>27 luglio 1794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Costituzione del 1795</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6" name="CasellaDiTesto 5"/>
          <p:cNvSpPr txBox="1"/>
          <p:nvPr/>
        </p:nvSpPr>
        <p:spPr>
          <a:xfrm>
            <a:off x="500034" y="1928802"/>
            <a:ext cx="8286808" cy="39703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La Convenzione si scioglie dopo aver steso il testo della Costituzione </a:t>
            </a:r>
            <a:r>
              <a:rPr lang="it-IT" sz="2800" b="1" dirty="0" smtClean="0"/>
              <a:t>repubblicana</a:t>
            </a:r>
            <a:r>
              <a:rPr lang="it-IT" sz="2800" dirty="0" smtClean="0"/>
              <a:t> con l’apporto dei moderati repubblicani e dei monarchici costituzionali. </a:t>
            </a:r>
          </a:p>
          <a:p>
            <a:endParaRPr lang="it-IT" sz="2800" dirty="0" smtClean="0"/>
          </a:p>
          <a:p>
            <a:pPr lvl="0">
              <a:buFont typeface="Arial" pitchFamily="34" charset="0"/>
              <a:buChar char="•"/>
            </a:pPr>
            <a:r>
              <a:rPr lang="it-IT" sz="2800" dirty="0" smtClean="0"/>
              <a:t> Il suffragio è </a:t>
            </a:r>
            <a:r>
              <a:rPr lang="it-IT" sz="2800" b="1" dirty="0" err="1" smtClean="0"/>
              <a:t>censitario</a:t>
            </a:r>
            <a:r>
              <a:rPr lang="it-IT" sz="2800" dirty="0" smtClean="0"/>
              <a:t>, non universale.</a:t>
            </a:r>
          </a:p>
          <a:p>
            <a:pPr lvl="0">
              <a:buFont typeface="Arial" pitchFamily="34" charset="0"/>
              <a:buChar char="•"/>
            </a:pPr>
            <a:r>
              <a:rPr lang="it-IT" sz="2800" dirty="0" smtClean="0"/>
              <a:t> Il potere esecutivo viene affidato al </a:t>
            </a:r>
            <a:r>
              <a:rPr lang="it-IT" sz="2800" b="1" i="1" dirty="0" smtClean="0"/>
              <a:t>Direttorio</a:t>
            </a:r>
            <a:r>
              <a:rPr lang="it-IT" sz="2800" dirty="0" smtClean="0"/>
              <a:t> (5 membri).</a:t>
            </a:r>
          </a:p>
          <a:p>
            <a:pPr lvl="0">
              <a:buFont typeface="Arial" pitchFamily="34" charset="0"/>
              <a:buChar char="•"/>
            </a:pPr>
            <a:r>
              <a:rPr lang="it-IT" sz="2800" dirty="0" smtClean="0"/>
              <a:t> Il potere legislativo viene affidato a due camere (un </a:t>
            </a:r>
            <a:r>
              <a:rPr lang="it-IT" sz="2800" b="1" i="1" dirty="0" smtClean="0"/>
              <a:t>Consiglio degli anziani</a:t>
            </a:r>
            <a:r>
              <a:rPr lang="it-IT" sz="2800" b="1" dirty="0" smtClean="0"/>
              <a:t> </a:t>
            </a:r>
            <a:r>
              <a:rPr lang="it-IT" sz="2800" dirty="0" smtClean="0"/>
              <a:t>e il </a:t>
            </a:r>
            <a:r>
              <a:rPr lang="it-IT" sz="2800" b="1" i="1" dirty="0" smtClean="0"/>
              <a:t>Consiglio dei cinquecento</a:t>
            </a:r>
            <a:r>
              <a:rPr lang="it-IT" sz="2800" dirty="0" smtClean="0"/>
              <a:t>).</a:t>
            </a:r>
            <a:endParaRPr lang="it-IT" sz="2800" dirty="0"/>
          </a:p>
        </p:txBody>
      </p:sp>
      <p:sp>
        <p:nvSpPr>
          <p:cNvPr id="5" name="CasellaDiTesto 4"/>
          <p:cNvSpPr txBox="1"/>
          <p:nvPr/>
        </p:nvSpPr>
        <p:spPr>
          <a:xfrm>
            <a:off x="7072330" y="3357562"/>
            <a:ext cx="192882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smtClean="0"/>
              <a:t>26 ottobre 1795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CRISI ECONOMICO-SOCIALE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1857356" y="1428736"/>
            <a:ext cx="5500726" cy="5016758"/>
          </a:xfrm>
          <a:prstGeom prst="rect">
            <a:avLst/>
          </a:prstGeom>
          <a:noFill/>
        </p:spPr>
        <p:txBody>
          <a:bodyPr wrap="square" rtlCol="0">
            <a:spAutoFit/>
          </a:bodyPr>
          <a:lstStyle/>
          <a:p>
            <a:pPr algn="ctr"/>
            <a:r>
              <a:rPr lang="it-IT" sz="3200" b="1" dirty="0" smtClean="0">
                <a:latin typeface="Bookman Old Style" pitchFamily="18" charset="0"/>
              </a:rPr>
              <a:t>DEFICIT</a:t>
            </a:r>
          </a:p>
          <a:p>
            <a:r>
              <a:rPr lang="it-IT" sz="3200" dirty="0" smtClean="0">
                <a:solidFill>
                  <a:srgbClr val="FF0000"/>
                </a:solidFill>
                <a:latin typeface="Bookman Old Style" pitchFamily="18" charset="0"/>
              </a:rPr>
              <a:t>Spese</a:t>
            </a:r>
          </a:p>
          <a:p>
            <a:pPr>
              <a:buFontTx/>
              <a:buChar char="-"/>
            </a:pPr>
            <a:r>
              <a:rPr lang="it-IT" sz="3200" dirty="0" smtClean="0">
                <a:latin typeface="Bookman Old Style" pitchFamily="18" charset="0"/>
              </a:rPr>
              <a:t> corte (Versailles)</a:t>
            </a:r>
          </a:p>
          <a:p>
            <a:pPr>
              <a:buFontTx/>
              <a:buChar char="-"/>
            </a:pPr>
            <a:r>
              <a:rPr lang="it-IT" sz="3200" dirty="0" smtClean="0">
                <a:latin typeface="Bookman Old Style" pitchFamily="18" charset="0"/>
              </a:rPr>
              <a:t> burocrazia</a:t>
            </a:r>
          </a:p>
          <a:p>
            <a:pPr>
              <a:buFontTx/>
              <a:buChar char="-"/>
            </a:pPr>
            <a:r>
              <a:rPr lang="it-IT" sz="3200" dirty="0">
                <a:latin typeface="Bookman Old Style" pitchFamily="18" charset="0"/>
              </a:rPr>
              <a:t> </a:t>
            </a:r>
            <a:r>
              <a:rPr lang="it-IT" sz="3200" dirty="0" smtClean="0">
                <a:latin typeface="Bookman Old Style" pitchFamily="18" charset="0"/>
              </a:rPr>
              <a:t>esercito (intervento nella rivoluzione americana)</a:t>
            </a:r>
          </a:p>
          <a:p>
            <a:pPr>
              <a:buFontTx/>
              <a:buChar char="-"/>
            </a:pPr>
            <a:endParaRPr lang="it-IT" sz="3200" dirty="0">
              <a:latin typeface="Bookman Old Style" pitchFamily="18" charset="0"/>
            </a:endParaRPr>
          </a:p>
          <a:p>
            <a:r>
              <a:rPr lang="it-IT" sz="3200" dirty="0" smtClean="0">
                <a:latin typeface="Bookman Old Style" pitchFamily="18" charset="0"/>
              </a:rPr>
              <a:t>Nobili e clero non pagano </a:t>
            </a:r>
            <a:r>
              <a:rPr lang="it-IT" sz="3200" dirty="0" smtClean="0">
                <a:solidFill>
                  <a:srgbClr val="FF0000"/>
                </a:solidFill>
                <a:latin typeface="Bookman Old Style" pitchFamily="18" charset="0"/>
              </a:rPr>
              <a:t>tasse </a:t>
            </a:r>
            <a:r>
              <a:rPr lang="it-IT" sz="2400" dirty="0" smtClean="0">
                <a:latin typeface="Bookman Old Style" pitchFamily="18" charset="0"/>
              </a:rPr>
              <a:t>(falliscono tutti i tentativi di riforma)</a:t>
            </a:r>
            <a:endParaRPr lang="it-IT" sz="2400"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CRISI ECONOMICO-SOCIALE</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785786" y="1643050"/>
            <a:ext cx="5500726" cy="4031873"/>
          </a:xfrm>
          <a:prstGeom prst="rect">
            <a:avLst/>
          </a:prstGeom>
          <a:noFill/>
        </p:spPr>
        <p:txBody>
          <a:bodyPr wrap="square" rtlCol="0">
            <a:spAutoFit/>
          </a:bodyPr>
          <a:lstStyle/>
          <a:p>
            <a:r>
              <a:rPr lang="it-IT" sz="3200" dirty="0" smtClean="0">
                <a:latin typeface="Bookman Old Style" pitchFamily="18" charset="0"/>
              </a:rPr>
              <a:t>Carattere</a:t>
            </a:r>
            <a:r>
              <a:rPr lang="it-IT" sz="3200" dirty="0" smtClean="0">
                <a:solidFill>
                  <a:srgbClr val="FF0000"/>
                </a:solidFill>
                <a:latin typeface="Bookman Old Style" pitchFamily="18" charset="0"/>
              </a:rPr>
              <a:t> arretrato </a:t>
            </a:r>
            <a:r>
              <a:rPr lang="it-IT" sz="3200" dirty="0" smtClean="0">
                <a:latin typeface="Bookman Old Style" pitchFamily="18" charset="0"/>
              </a:rPr>
              <a:t>dell’</a:t>
            </a:r>
            <a:r>
              <a:rPr lang="it-IT" sz="3200" dirty="0" smtClean="0">
                <a:solidFill>
                  <a:srgbClr val="FF0000"/>
                </a:solidFill>
                <a:latin typeface="Bookman Old Style" pitchFamily="18" charset="0"/>
              </a:rPr>
              <a:t>agricoltura</a:t>
            </a:r>
          </a:p>
          <a:p>
            <a:pPr>
              <a:buFontTx/>
              <a:buChar char="-"/>
            </a:pPr>
            <a:endParaRPr lang="it-IT" sz="3200" dirty="0" smtClean="0">
              <a:latin typeface="Bookman Old Style" pitchFamily="18" charset="0"/>
            </a:endParaRPr>
          </a:p>
          <a:p>
            <a:r>
              <a:rPr lang="it-IT" sz="3200" dirty="0" smtClean="0">
                <a:solidFill>
                  <a:srgbClr val="FF0000"/>
                </a:solidFill>
                <a:latin typeface="Bookman Old Style" pitchFamily="18" charset="0"/>
              </a:rPr>
              <a:t>Carestie</a:t>
            </a:r>
          </a:p>
          <a:p>
            <a:endParaRPr lang="it-IT" sz="3200" dirty="0">
              <a:solidFill>
                <a:srgbClr val="FF0000"/>
              </a:solidFill>
              <a:latin typeface="Bookman Old Style" pitchFamily="18" charset="0"/>
            </a:endParaRPr>
          </a:p>
          <a:p>
            <a:r>
              <a:rPr lang="it-IT" sz="3200" dirty="0" smtClean="0">
                <a:solidFill>
                  <a:srgbClr val="FF0000"/>
                </a:solidFill>
                <a:latin typeface="Bookman Old Style" pitchFamily="18" charset="0"/>
              </a:rPr>
              <a:t>Aumento dei prezzi</a:t>
            </a:r>
          </a:p>
          <a:p>
            <a:endParaRPr lang="it-IT" sz="3200" dirty="0" smtClean="0">
              <a:solidFill>
                <a:srgbClr val="FF0000"/>
              </a:solidFill>
              <a:latin typeface="Bookman Old Style" pitchFamily="18" charset="0"/>
            </a:endParaRPr>
          </a:p>
          <a:p>
            <a:r>
              <a:rPr lang="it-IT" sz="3200" dirty="0" smtClean="0">
                <a:solidFill>
                  <a:srgbClr val="FF0000"/>
                </a:solidFill>
                <a:latin typeface="Bookman Old Style" pitchFamily="18" charset="0"/>
              </a:rPr>
              <a:t>Disoccupazione</a:t>
            </a:r>
            <a:endParaRPr lang="it-IT" sz="3200" dirty="0">
              <a:solidFill>
                <a:srgbClr val="FF0000"/>
              </a:solidFill>
              <a:latin typeface="Bookman Old Style" pitchFamily="18" charset="0"/>
            </a:endParaRPr>
          </a:p>
        </p:txBody>
      </p:sp>
      <p:sp>
        <p:nvSpPr>
          <p:cNvPr id="5" name="CasellaDiTesto 4"/>
          <p:cNvSpPr txBox="1"/>
          <p:nvPr/>
        </p:nvSpPr>
        <p:spPr>
          <a:xfrm rot="19368097">
            <a:off x="3657904" y="3923178"/>
            <a:ext cx="550072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latin typeface="Bookman Old Style" pitchFamily="18" charset="0"/>
              </a:rPr>
              <a:t>Forte disagio delle classi più umili</a:t>
            </a:r>
            <a:endParaRPr lang="it-IT" sz="2800"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GLI STATI GENERALI</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214282" y="2143116"/>
            <a:ext cx="3071834" cy="1569660"/>
          </a:xfrm>
          <a:prstGeom prst="rect">
            <a:avLst/>
          </a:prstGeom>
          <a:noFill/>
        </p:spPr>
        <p:txBody>
          <a:bodyPr wrap="square" rtlCol="0">
            <a:spAutoFit/>
          </a:bodyPr>
          <a:lstStyle/>
          <a:p>
            <a:pPr algn="ctr"/>
            <a:r>
              <a:rPr lang="it-IT" sz="3200" dirty="0" smtClean="0">
                <a:latin typeface="Bookman Old Style" pitchFamily="18" charset="0"/>
              </a:rPr>
              <a:t>Convocazione degli </a:t>
            </a:r>
            <a:r>
              <a:rPr lang="it-IT" sz="3200" dirty="0" smtClean="0">
                <a:solidFill>
                  <a:srgbClr val="FF0000"/>
                </a:solidFill>
                <a:latin typeface="Bookman Old Style" pitchFamily="18" charset="0"/>
              </a:rPr>
              <a:t>STATI GENERALI</a:t>
            </a:r>
            <a:endParaRPr lang="it-IT" sz="3200" dirty="0">
              <a:solidFill>
                <a:srgbClr val="FF0000"/>
              </a:solidFill>
              <a:latin typeface="Bookman Old Style" pitchFamily="18" charset="0"/>
            </a:endParaRPr>
          </a:p>
        </p:txBody>
      </p:sp>
      <p:sp>
        <p:nvSpPr>
          <p:cNvPr id="10" name="CasellaDiTesto 9"/>
          <p:cNvSpPr txBox="1"/>
          <p:nvPr/>
        </p:nvSpPr>
        <p:spPr>
          <a:xfrm>
            <a:off x="214282" y="5500702"/>
            <a:ext cx="7715304"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latin typeface="Bookman Old Style" pitchFamily="18" charset="0"/>
              </a:rPr>
              <a:t>= </a:t>
            </a:r>
            <a:r>
              <a:rPr lang="it-IT" sz="3200" b="1" dirty="0" smtClean="0">
                <a:latin typeface="Bookman Old Style" pitchFamily="18" charset="0"/>
              </a:rPr>
              <a:t>assemblea</a:t>
            </a:r>
            <a:r>
              <a:rPr lang="it-IT" sz="3200" dirty="0" smtClean="0">
                <a:latin typeface="Bookman Old Style" pitchFamily="18" charset="0"/>
              </a:rPr>
              <a:t> che riunisce i </a:t>
            </a:r>
            <a:r>
              <a:rPr lang="it-IT" sz="3200" b="1" dirty="0" smtClean="0">
                <a:latin typeface="Bookman Old Style" pitchFamily="18" charset="0"/>
              </a:rPr>
              <a:t>rappresentanti</a:t>
            </a:r>
            <a:r>
              <a:rPr lang="it-IT" sz="3200" dirty="0" smtClean="0">
                <a:latin typeface="Bookman Old Style" pitchFamily="18" charset="0"/>
              </a:rPr>
              <a:t> dei </a:t>
            </a:r>
            <a:r>
              <a:rPr lang="it-IT" sz="3200" b="1" dirty="0" smtClean="0">
                <a:latin typeface="Bookman Old Style" pitchFamily="18" charset="0"/>
              </a:rPr>
              <a:t>tre ordini </a:t>
            </a:r>
            <a:r>
              <a:rPr lang="it-IT" sz="3200" dirty="0" smtClean="0">
                <a:latin typeface="Bookman Old Style" pitchFamily="18" charset="0"/>
              </a:rPr>
              <a:t>sociali </a:t>
            </a:r>
            <a:endParaRPr lang="it-IT" sz="3200" dirty="0">
              <a:latin typeface="Bookman Old Style" pitchFamily="18" charset="0"/>
            </a:endParaRPr>
          </a:p>
        </p:txBody>
      </p:sp>
      <p:pic>
        <p:nvPicPr>
          <p:cNvPr id="17410" name="Picture 2" descr="Visualizza immagine di origine"/>
          <p:cNvPicPr>
            <a:picLocks noChangeAspect="1" noChangeArrowheads="1"/>
          </p:cNvPicPr>
          <p:nvPr/>
        </p:nvPicPr>
        <p:blipFill>
          <a:blip r:embed="rId3" cstate="print"/>
          <a:srcRect/>
          <a:stretch>
            <a:fillRect/>
          </a:stretch>
        </p:blipFill>
        <p:spPr bwMode="auto">
          <a:xfrm>
            <a:off x="3214678" y="1428736"/>
            <a:ext cx="5563711" cy="3857652"/>
          </a:xfrm>
          <a:prstGeom prst="rect">
            <a:avLst/>
          </a:prstGeom>
          <a:noFill/>
        </p:spPr>
      </p:pic>
      <p:cxnSp>
        <p:nvCxnSpPr>
          <p:cNvPr id="12" name="Connettore 2 11"/>
          <p:cNvCxnSpPr>
            <a:stCxn id="8" idx="2"/>
          </p:cNvCxnSpPr>
          <p:nvPr/>
        </p:nvCxnSpPr>
        <p:spPr>
          <a:xfrm rot="16200000" flipH="1">
            <a:off x="838376" y="4624598"/>
            <a:ext cx="1859364" cy="35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14290"/>
            <a:ext cx="7772400" cy="1470025"/>
          </a:xfrm>
        </p:spPr>
        <p:txBody>
          <a:bodyPr/>
          <a:lstStyle/>
          <a:p>
            <a:r>
              <a:rPr lang="it-IT" dirty="0" smtClean="0"/>
              <a:t>GLI STATI GENERALI</a:t>
            </a:r>
            <a:endParaRPr lang="it-IT" dirty="0"/>
          </a:p>
        </p:txBody>
      </p:sp>
      <p:pic>
        <p:nvPicPr>
          <p:cNvPr id="4098" name="Picture 2" descr="Visualizza immagine di origine"/>
          <p:cNvPicPr>
            <a:picLocks noChangeAspect="1" noChangeArrowheads="1"/>
          </p:cNvPicPr>
          <p:nvPr/>
        </p:nvPicPr>
        <p:blipFill>
          <a:blip r:embed="rId2" cstate="print">
            <a:lum bright="10000"/>
          </a:blip>
          <a:srcRect/>
          <a:stretch>
            <a:fillRect/>
          </a:stretch>
        </p:blipFill>
        <p:spPr bwMode="auto">
          <a:xfrm>
            <a:off x="0" y="0"/>
            <a:ext cx="1298511" cy="1785918"/>
          </a:xfrm>
          <a:prstGeom prst="ellipse">
            <a:avLst/>
          </a:prstGeom>
          <a:ln>
            <a:noFill/>
          </a:ln>
          <a:effectLst>
            <a:softEdge rad="112500"/>
          </a:effectLst>
        </p:spPr>
      </p:pic>
      <p:sp>
        <p:nvSpPr>
          <p:cNvPr id="8" name="CasellaDiTesto 7"/>
          <p:cNvSpPr txBox="1"/>
          <p:nvPr/>
        </p:nvSpPr>
        <p:spPr>
          <a:xfrm>
            <a:off x="214282" y="2143116"/>
            <a:ext cx="8643998" cy="3970318"/>
          </a:xfrm>
          <a:prstGeom prst="rect">
            <a:avLst/>
          </a:prstGeom>
          <a:noFill/>
        </p:spPr>
        <p:txBody>
          <a:bodyPr wrap="square" rtlCol="0">
            <a:spAutoFit/>
          </a:bodyPr>
          <a:lstStyle/>
          <a:p>
            <a:pPr algn="just"/>
            <a:r>
              <a:rPr lang="it-IT" sz="2800" b="1" dirty="0" smtClean="0">
                <a:solidFill>
                  <a:schemeClr val="accent6"/>
                </a:solidFill>
                <a:latin typeface="Bookman Old Style" pitchFamily="18" charset="0"/>
              </a:rPr>
              <a:t>Nobiltà</a:t>
            </a:r>
            <a:r>
              <a:rPr lang="it-IT" sz="2800" dirty="0" smtClean="0">
                <a:latin typeface="Bookman Old Style" pitchFamily="18" charset="0"/>
              </a:rPr>
              <a:t>: 270 deputati</a:t>
            </a:r>
          </a:p>
          <a:p>
            <a:pPr algn="just"/>
            <a:r>
              <a:rPr lang="it-IT" sz="2800" b="1" dirty="0" smtClean="0">
                <a:solidFill>
                  <a:srgbClr val="FF0000"/>
                </a:solidFill>
                <a:latin typeface="Bookman Old Style" pitchFamily="18" charset="0"/>
              </a:rPr>
              <a:t>Clero</a:t>
            </a:r>
            <a:r>
              <a:rPr lang="it-IT" sz="2800" dirty="0" smtClean="0">
                <a:latin typeface="Bookman Old Style" pitchFamily="18" charset="0"/>
              </a:rPr>
              <a:t>: 291 deputati </a:t>
            </a:r>
          </a:p>
          <a:p>
            <a:pPr algn="just"/>
            <a:r>
              <a:rPr lang="it-IT" sz="2800" b="1" dirty="0" smtClean="0">
                <a:solidFill>
                  <a:srgbClr val="00B050"/>
                </a:solidFill>
                <a:latin typeface="Bookman Old Style" pitchFamily="18" charset="0"/>
              </a:rPr>
              <a:t>Terzo stato</a:t>
            </a:r>
            <a:r>
              <a:rPr lang="it-IT" sz="2800" dirty="0" smtClean="0">
                <a:latin typeface="Bookman Old Style" pitchFamily="18" charset="0"/>
              </a:rPr>
              <a:t>: </a:t>
            </a:r>
            <a:r>
              <a:rPr lang="it-IT" sz="2800" b="1" dirty="0" smtClean="0">
                <a:latin typeface="Bookman Old Style" pitchFamily="18" charset="0"/>
              </a:rPr>
              <a:t>578</a:t>
            </a:r>
            <a:r>
              <a:rPr lang="it-IT" sz="2800" dirty="0" smtClean="0">
                <a:latin typeface="Bookman Old Style" pitchFamily="18" charset="0"/>
              </a:rPr>
              <a:t> deputati</a:t>
            </a:r>
          </a:p>
          <a:p>
            <a:pPr algn="just"/>
            <a:endParaRPr lang="it-IT" sz="2800" dirty="0" smtClean="0">
              <a:latin typeface="Bookman Old Style" pitchFamily="18" charset="0"/>
            </a:endParaRPr>
          </a:p>
          <a:p>
            <a:pPr algn="just"/>
            <a:r>
              <a:rPr lang="it-IT" sz="2800" b="1" dirty="0" smtClean="0">
                <a:effectLst>
                  <a:outerShdw blurRad="38100" dist="38100" dir="2700000" algn="tl">
                    <a:srgbClr val="000000">
                      <a:alpha val="43137"/>
                    </a:srgbClr>
                  </a:outerShdw>
                </a:effectLst>
                <a:latin typeface="Bookman Old Style" pitchFamily="18" charset="0"/>
              </a:rPr>
              <a:t>Votazioni</a:t>
            </a:r>
          </a:p>
          <a:p>
            <a:pPr algn="just">
              <a:buFont typeface="Arial" pitchFamily="34" charset="0"/>
              <a:buChar char="•"/>
            </a:pPr>
            <a:r>
              <a:rPr lang="it-IT" sz="2800" dirty="0" smtClean="0">
                <a:latin typeface="Bookman Old Style" pitchFamily="18" charset="0"/>
              </a:rPr>
              <a:t> Non si vota </a:t>
            </a:r>
            <a:r>
              <a:rPr lang="it-IT" sz="2800" b="1" dirty="0" smtClean="0">
                <a:latin typeface="Bookman Old Style" pitchFamily="18" charset="0"/>
              </a:rPr>
              <a:t>per “testa” </a:t>
            </a:r>
            <a:r>
              <a:rPr lang="it-IT" sz="2800" dirty="0" smtClean="0">
                <a:latin typeface="Bookman Old Style" pitchFamily="18" charset="0"/>
                <a:sym typeface="Wingdings" pitchFamily="2" charset="2"/>
              </a:rPr>
              <a:t> </a:t>
            </a:r>
            <a:r>
              <a:rPr lang="it-IT" sz="2800" dirty="0" smtClean="0">
                <a:latin typeface="Bookman Old Style" pitchFamily="18" charset="0"/>
              </a:rPr>
              <a:t>un voto a persona </a:t>
            </a:r>
          </a:p>
          <a:p>
            <a:pPr algn="just">
              <a:buFont typeface="Arial" pitchFamily="34" charset="0"/>
              <a:buChar char="•"/>
            </a:pPr>
            <a:r>
              <a:rPr lang="it-IT" sz="2800" dirty="0" smtClean="0">
                <a:latin typeface="Bookman Old Style" pitchFamily="18" charset="0"/>
              </a:rPr>
              <a:t> ma </a:t>
            </a:r>
            <a:r>
              <a:rPr lang="it-IT" sz="2800" b="1" dirty="0" smtClean="0">
                <a:latin typeface="Bookman Old Style" pitchFamily="18" charset="0"/>
              </a:rPr>
              <a:t>per “ordine” </a:t>
            </a:r>
            <a:r>
              <a:rPr lang="it-IT" sz="2800" dirty="0" smtClean="0">
                <a:latin typeface="Bookman Old Style" pitchFamily="18" charset="0"/>
                <a:sym typeface="Wingdings" pitchFamily="2" charset="2"/>
              </a:rPr>
              <a:t></a:t>
            </a:r>
            <a:r>
              <a:rPr lang="it-IT" sz="2800" dirty="0" smtClean="0">
                <a:latin typeface="Bookman Old Style" pitchFamily="18" charset="0"/>
              </a:rPr>
              <a:t> ogni ordine ha UN voto </a:t>
            </a:r>
          </a:p>
          <a:p>
            <a:pPr algn="just"/>
            <a:endParaRPr lang="it-IT" sz="2800" dirty="0" smtClean="0">
              <a:latin typeface="Bookman Old Style" pitchFamily="18" charset="0"/>
            </a:endParaRPr>
          </a:p>
          <a:p>
            <a:pPr algn="just"/>
            <a:r>
              <a:rPr lang="it-IT" sz="2800" dirty="0" smtClean="0">
                <a:latin typeface="Bookman Old Style" pitchFamily="18" charset="0"/>
              </a:rPr>
              <a:t>Nobiltà e clero sono sempre in maggioranza</a:t>
            </a:r>
            <a:endParaRPr lang="it-IT" sz="2800" dirty="0">
              <a:solidFill>
                <a:srgbClr val="FF0000"/>
              </a:solidFill>
              <a:latin typeface="Bookman Old Style" pitchFamily="18" charset="0"/>
            </a:endParaRPr>
          </a:p>
        </p:txBody>
      </p:sp>
      <p:sp>
        <p:nvSpPr>
          <p:cNvPr id="10" name="CasellaDiTesto 9"/>
          <p:cNvSpPr txBox="1"/>
          <p:nvPr/>
        </p:nvSpPr>
        <p:spPr>
          <a:xfrm>
            <a:off x="4643438" y="2357430"/>
            <a:ext cx="3000396"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200" dirty="0" smtClean="0">
                <a:latin typeface="Bookman Old Style" pitchFamily="18" charset="0"/>
              </a:rPr>
              <a:t>270+291=561</a:t>
            </a:r>
            <a:endParaRPr lang="it-IT" sz="3200" dirty="0">
              <a:latin typeface="Bookman Old Style" pitchFamily="18" charset="0"/>
            </a:endParaRPr>
          </a:p>
        </p:txBody>
      </p:sp>
      <p:pic>
        <p:nvPicPr>
          <p:cNvPr id="11" name="Picture 2" descr="Visualizza immagine di origine"/>
          <p:cNvPicPr>
            <a:picLocks noChangeAspect="1" noChangeArrowheads="1"/>
          </p:cNvPicPr>
          <p:nvPr/>
        </p:nvPicPr>
        <p:blipFill>
          <a:blip r:embed="rId3" cstate="print"/>
          <a:srcRect/>
          <a:stretch>
            <a:fillRect/>
          </a:stretch>
        </p:blipFill>
        <p:spPr bwMode="auto">
          <a:xfrm>
            <a:off x="6858016" y="285728"/>
            <a:ext cx="2060634" cy="14287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3025</Words>
  <Application>Microsoft Office PowerPoint</Application>
  <PresentationFormat>Presentazione su schermo (4:3)</PresentationFormat>
  <Paragraphs>340</Paragraphs>
  <Slides>53</Slides>
  <Notes>0</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Tema di Office</vt:lpstr>
      <vt:lpstr>RIVOLUZIONE FRANCESE</vt:lpstr>
      <vt:lpstr>LA FRANCIA DEL 1700</vt:lpstr>
      <vt:lpstr>LA SOCIETÀ FRANCESE</vt:lpstr>
      <vt:lpstr>LA SOCIETÀ FRANCESE</vt:lpstr>
      <vt:lpstr>LA SOCIETÀ FRANCESE</vt:lpstr>
      <vt:lpstr>CRISI ECONOMICO-SOCIALE</vt:lpstr>
      <vt:lpstr>CRISI ECONOMICO-SOCIALE</vt:lpstr>
      <vt:lpstr>GLI STATI GENERALI</vt:lpstr>
      <vt:lpstr>GLI STATI GENERALI</vt:lpstr>
      <vt:lpstr>GLI STATI GENERALI</vt:lpstr>
      <vt:lpstr>GLI STATI GENERALI e i cahier de doléances </vt:lpstr>
      <vt:lpstr>GLI STATI GENERALI e i cahier de doléances </vt:lpstr>
      <vt:lpstr>ASSEMBLEA NAZIONALE COSTITUENTE</vt:lpstr>
      <vt:lpstr>ASSEMBLEA NAZIONALE COSTITUENTE</vt:lpstr>
      <vt:lpstr>ASSEMBLEA NAZIONALE COSTITUENTE</vt:lpstr>
      <vt:lpstr>Presa della Bastiglia</vt:lpstr>
      <vt:lpstr>Diapositiva 17</vt:lpstr>
      <vt:lpstr>Presa della Bastiglia</vt:lpstr>
      <vt:lpstr>Presa della Bastiglia</vt:lpstr>
      <vt:lpstr>Grande paura</vt:lpstr>
      <vt:lpstr>Abolizione dei diritti feudali</vt:lpstr>
      <vt:lpstr>Diapositiva 22</vt:lpstr>
      <vt:lpstr>Dichiarazione dei diritti dell’uomo e del cittadino</vt:lpstr>
      <vt:lpstr>Dichiarazione dei diritti dell’uomo e del cittadino</vt:lpstr>
      <vt:lpstr>Dichiarazione dei diritti dell’uomo e del cittadino</vt:lpstr>
      <vt:lpstr>Dichiarazione dei diritti dell’uomo e del cittadino</vt:lpstr>
      <vt:lpstr>Dichiarazione dei diritti dell’uomo e del cittadino</vt:lpstr>
      <vt:lpstr>Marcia su Versailles</vt:lpstr>
      <vt:lpstr>La questione Chiesa</vt:lpstr>
      <vt:lpstr>I club</vt:lpstr>
      <vt:lpstr>La fuga del re</vt:lpstr>
      <vt:lpstr>La fuga del re</vt:lpstr>
      <vt:lpstr>La Costituzione del 1791</vt:lpstr>
      <vt:lpstr>La Costituzione del 1791</vt:lpstr>
      <vt:lpstr>La guerra</vt:lpstr>
      <vt:lpstr>La guerra</vt:lpstr>
      <vt:lpstr>La guerra</vt:lpstr>
      <vt:lpstr>La guerra</vt:lpstr>
      <vt:lpstr>La guerra</vt:lpstr>
      <vt:lpstr>La Convenzione</vt:lpstr>
      <vt:lpstr>Condanna a morte del re</vt:lpstr>
      <vt:lpstr>Ghigliottina</vt:lpstr>
      <vt:lpstr>Ghigliottina</vt:lpstr>
      <vt:lpstr>Condanna a morte del re</vt:lpstr>
      <vt:lpstr>Condanna a morte del re</vt:lpstr>
      <vt:lpstr>Estensione della guerra</vt:lpstr>
      <vt:lpstr>Il Terrore</vt:lpstr>
      <vt:lpstr>Il Terrore</vt:lpstr>
      <vt:lpstr>Il Terrore</vt:lpstr>
      <vt:lpstr>Il Terrore</vt:lpstr>
      <vt:lpstr>Il Terrore</vt:lpstr>
      <vt:lpstr>Il Terrore</vt:lpstr>
      <vt:lpstr>Costituzione del 1795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RIVOLUZIONE FRANCESE</dc:title>
  <dc:creator>simone.dell@libero.it</dc:creator>
  <cp:lastModifiedBy>simone.dell@libero.it</cp:lastModifiedBy>
  <cp:revision>79</cp:revision>
  <dcterms:created xsi:type="dcterms:W3CDTF">2020-03-10T09:37:06Z</dcterms:created>
  <dcterms:modified xsi:type="dcterms:W3CDTF">2020-04-06T08:14:35Z</dcterms:modified>
</cp:coreProperties>
</file>